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embedTrueTypeFonts="1" saveSubsetFonts="1" autoCompressPictures="0">
  <p:sldMasterIdLst>
    <p:sldMasterId id="2147483875" r:id="rId1"/>
  </p:sldMasterIdLst>
  <p:notesMasterIdLst>
    <p:notesMasterId r:id="rId2"/>
  </p:notesMasterIdLst>
  <p:handoutMasterIdLst>
    <p:handoutMasterId r:id="rId3"/>
  </p:handoutMasterIdLst>
  <p:sldIdLst>
    <p:sldId id="272" r:id="rId4"/>
    <p:sldId id="268" r:id="rId5"/>
    <p:sldId id="267" r:id="rId6"/>
    <p:sldId id="256" r:id="rId7"/>
    <p:sldId id="257" r:id="rId8"/>
    <p:sldId id="258" r:id="rId9"/>
    <p:sldId id="259" r:id="rId10"/>
    <p:sldId id="260" r:id="rId11"/>
    <p:sldId id="261" r:id="rId12"/>
    <p:sldId id="263" r:id="rId13"/>
    <p:sldId id="262" r:id="rId14"/>
    <p:sldId id="264" r:id="rId15"/>
    <p:sldId id="266" r:id="rId16"/>
    <p:sldId id="269" r:id="rId17"/>
    <p:sldId id="270" r:id="rId18"/>
    <p:sldId id="271" r:id="rId19"/>
    <p:sldId id="265" r:id="rId20"/>
    <p:sldId id="273" r:id="rId21"/>
  </p:sldIdLst>
  <p:sldSz cx="14630400" cy="8229600"/>
  <p:notesSz cx="8229600" cy="14630400"/>
  <p:embeddedFontLst>
    <p:embeddedFont>
      <p:font typeface="Arimo" panose="020B0604020202020204" charset="0"/>
      <p:regular r:id="rId23"/>
    </p:embeddedFont>
    <p:embeddedFont>
      <p:font typeface="Outfit Extra Bold" panose="020B0604020202020204" charset="0"/>
      <p:regular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Wingdings 3" panose="05040102010807070707" pitchFamily="18" charset="2"/>
      <p:regular r:id="rId29"/>
    </p:embeddedFont>
  </p:embeddedFontLst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4A6A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7386" autoAdjust="0"/>
  </p:normalViewPr>
  <p:slideViewPr>
    <p:cSldViewPr snapToGrid="0" snapToObjects="1">
      <p:cViewPr varScale="1">
        <p:scale>
          <a:sx n="130" d="100"/>
          <a:sy n="130" d="100"/>
        </p:scale>
        <p:origin x="46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4608" y="120"/>
      </p:cViewPr>
      <p:guideLst/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tags" Target="tags/tag38.xml" /><Relationship Id="rId23" Type="http://schemas.openxmlformats.org/officeDocument/2006/relationships/font" Target="fonts/font1.fntdata" /><Relationship Id="rId24" Type="http://schemas.openxmlformats.org/officeDocument/2006/relationships/font" Target="fonts/font2.fntdata" /><Relationship Id="rId25" Type="http://schemas.openxmlformats.org/officeDocument/2006/relationships/font" Target="fonts/font3.fntdata" /><Relationship Id="rId26" Type="http://schemas.openxmlformats.org/officeDocument/2006/relationships/font" Target="fonts/font4.fntdata" /><Relationship Id="rId27" Type="http://schemas.openxmlformats.org/officeDocument/2006/relationships/font" Target="fonts/font5.fntdata" /><Relationship Id="rId28" Type="http://schemas.openxmlformats.org/officeDocument/2006/relationships/font" Target="fonts/font6.fntdata" /><Relationship Id="rId29" Type="http://schemas.openxmlformats.org/officeDocument/2006/relationships/font" Target="fonts/font7.fntdata" /><Relationship Id="rId3" Type="http://schemas.openxmlformats.org/officeDocument/2006/relationships/handoutMaster" Target="handoutMasters/handoutMaster1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51025D6-2161-8267-0679-5B59441257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pPr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83453F-385C-F640-908A-9F328089F7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pPr/>
            <a:fld id="{6FCE27FE-51FF-4DEE-9F3F-9784B9E32F5B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2BFDD3-B4F0-3B0B-B5BF-C004D4A72D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pPr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16E6C0-9D2C-7950-BB8B-EB0350129C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pPr/>
            <a:fld id="{B4BD5A38-8924-43A6-A4C6-ED525778AD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098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187746761"/>
      </p:ext>
    </p:extLst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/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>
            <a:defPPr/>
          </a:lstStyle>
          <a:p>
            <a:pPr/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/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/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/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/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/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/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/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/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Group 6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/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/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/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/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/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/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/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/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481" y="2885441"/>
            <a:ext cx="9320323" cy="1975562"/>
          </a:xfrm>
        </p:spPr>
        <p:txBody>
          <a:bodyPr anchor="b">
            <a:noAutofit/>
          </a:bodyPr>
          <a:lstStyle>
            <a:lvl1pPr algn="r">
              <a:defRPr sz="6480">
                <a:solidFill>
                  <a:schemeClr val="accent1"/>
                </a:solidFill>
              </a:defRPr>
            </a:lvl1pPr>
          </a:lstStyle>
          <a:p>
            <a:pPr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8481" y="4861000"/>
            <a:ext cx="9320323" cy="131627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B61BEF0D-F0BB-DE4B-95CE-6DB70DBA956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54101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1314052226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610543835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313915603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2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B61BEF0D-F0BB-DE4B-95CE-6DB70DBA956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84744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878868883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534691754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077815309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331655819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64259774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1686511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009236258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Group 6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pPr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pPr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pPr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pPr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pPr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pPr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pPr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p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5849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592707"/>
            <a:ext cx="10316002" cy="4656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46160" y="7249635"/>
            <a:ext cx="109432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B61BEF0D-F0BB-DE4B-95CE-6DB70DBA9567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1" y="7249635"/>
            <a:ext cx="755713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08796" y="7249635"/>
            <a:ext cx="82000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080">
                <a:solidFill>
                  <a:schemeClr val="accent1"/>
                </a:solidFill>
              </a:defRPr>
            </a:lvl1pPr>
          </a:lstStyle>
          <a:p>
            <a:pPr/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7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ransition/>
  <p:timing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2.jpeg" /><Relationship Id="rId4" Type="http://schemas.openxmlformats.org/officeDocument/2006/relationships/image" Target="../media/image13.jpeg" /><Relationship Id="rId5" Type="http://schemas.openxmlformats.org/officeDocument/2006/relationships/image" Target="../media/image14.jpeg" /><Relationship Id="rId6" Type="http://schemas.openxmlformats.org/officeDocument/2006/relationships/image" Target="../media/image15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7.png" /><Relationship Id="rId5" Type="http://schemas.openxmlformats.org/officeDocument/2006/relationships/image" Target="../media/image18.png" /><Relationship Id="rId6" Type="http://schemas.openxmlformats.org/officeDocument/2006/relationships/image" Target="../media/image19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22.png" /><Relationship Id="rId6" Type="http://schemas.openxmlformats.org/officeDocument/2006/relationships/image" Target="../media/image23.png" /><Relationship Id="rId7" Type="http://schemas.openxmlformats.org/officeDocument/2006/relationships/image" Target="../media/image24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jpeg" /><Relationship Id="rId3" Type="http://schemas.openxmlformats.org/officeDocument/2006/relationships/video" Target="../media/media1.mp4" /><Relationship Id="rId4" Type="http://schemas.microsoft.com/office/2007/relationships/media" Target="../media/media1.mp4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.xml" /><Relationship Id="rId3" Type="http://schemas.openxmlformats.org/officeDocument/2006/relationships/tags" Target="../tags/tag2.xml" /><Relationship Id="rId4" Type="http://schemas.openxmlformats.org/officeDocument/2006/relationships/image" Target="../media/image26.jpeg" /><Relationship Id="rId5" Type="http://schemas.openxmlformats.org/officeDocument/2006/relationships/tags" Target="../tags/tag3.xml" /><Relationship Id="rId6" Type="http://schemas.openxmlformats.org/officeDocument/2006/relationships/video" Target="../media/media2.mp4" /><Relationship Id="rId7" Type="http://schemas.microsoft.com/office/2007/relationships/media" Target="../media/media2.mp4" /><Relationship Id="rId8" Type="http://schemas.openxmlformats.org/officeDocument/2006/relationships/tags" Target="../tags/tag4.xml" /><Relationship Id="rId9" Type="http://schemas.openxmlformats.org/officeDocument/2006/relationships/tags" Target="../tags/tag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.xml" /><Relationship Id="rId3" Type="http://schemas.openxmlformats.org/officeDocument/2006/relationships/tags" Target="../tags/tag7.xml" /><Relationship Id="rId4" Type="http://schemas.openxmlformats.org/officeDocument/2006/relationships/image" Target="../media/image27.jpeg" /><Relationship Id="rId5" Type="http://schemas.openxmlformats.org/officeDocument/2006/relationships/tags" Target="../tags/tag8.xml" /><Relationship Id="rId6" Type="http://schemas.openxmlformats.org/officeDocument/2006/relationships/video" Target="../media/media3.mp4" /><Relationship Id="rId7" Type="http://schemas.microsoft.com/office/2007/relationships/media" Target="../media/media3.mp4" /><Relationship Id="rId8" Type="http://schemas.openxmlformats.org/officeDocument/2006/relationships/tags" Target="../tags/tag9.xml" /><Relationship Id="rId9" Type="http://schemas.openxmlformats.org/officeDocument/2006/relationships/tags" Target="../tags/tag10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.xml" /><Relationship Id="rId11" Type="http://schemas.openxmlformats.org/officeDocument/2006/relationships/tags" Target="../tags/tag17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image" Target="../media/image28.jpeg" /><Relationship Id="rId5" Type="http://schemas.openxmlformats.org/officeDocument/2006/relationships/tags" Target="../tags/tag13.xml" /><Relationship Id="rId6" Type="http://schemas.openxmlformats.org/officeDocument/2006/relationships/tags" Target="../tags/tag14.xml" /><Relationship Id="rId7" Type="http://schemas.openxmlformats.org/officeDocument/2006/relationships/image" Target="../media/image29.jpeg" /><Relationship Id="rId8" Type="http://schemas.openxmlformats.org/officeDocument/2006/relationships/tags" Target="../tags/tag15.xml" /><Relationship Id="rId9" Type="http://schemas.openxmlformats.org/officeDocument/2006/relationships/image" Target="../media/image30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28.xml" /><Relationship Id="rId11" Type="http://schemas.openxmlformats.org/officeDocument/2006/relationships/tags" Target="../tags/tag29.xml" /><Relationship Id="rId12" Type="http://schemas.openxmlformats.org/officeDocument/2006/relationships/tags" Target="../tags/tag30.xml" /><Relationship Id="rId13" Type="http://schemas.openxmlformats.org/officeDocument/2006/relationships/tags" Target="../tags/tag31.xml" /><Relationship Id="rId14" Type="http://schemas.openxmlformats.org/officeDocument/2006/relationships/tags" Target="../tags/tag32.xml" /><Relationship Id="rId15" Type="http://schemas.openxmlformats.org/officeDocument/2006/relationships/tags" Target="../tags/tag33.xml" /><Relationship Id="rId16" Type="http://schemas.openxmlformats.org/officeDocument/2006/relationships/tags" Target="../tags/tag34.xml" /><Relationship Id="rId17" Type="http://schemas.openxmlformats.org/officeDocument/2006/relationships/tags" Target="../tags/tag35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22.xml" /><Relationship Id="rId4" Type="http://schemas.openxmlformats.org/officeDocument/2006/relationships/image" Target="../media/image31.jpeg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tags" Target="../tags/tag26.xml" /><Relationship Id="rId9" Type="http://schemas.openxmlformats.org/officeDocument/2006/relationships/tags" Target="../tags/tag2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36.xml" /><Relationship Id="rId3" Type="http://schemas.openxmlformats.org/officeDocument/2006/relationships/tags" Target="../tags/tag37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4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5.jpeg" /><Relationship Id="rId4" Type="http://schemas.openxmlformats.org/officeDocument/2006/relationships/image" Target="../media/image6.jpeg" /><Relationship Id="rId5" Type="http://schemas.openxmlformats.org/officeDocument/2006/relationships/image" Target="../media/image7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8.jpeg" /><Relationship Id="rId4" Type="http://schemas.openxmlformats.org/officeDocument/2006/relationships/image" Target="../media/image9.png" /><Relationship Id="rId5" Type="http://schemas.openxmlformats.org/officeDocument/2006/relationships/image" Target="../media/image10.png" /><Relationship Id="rId6" Type="http://schemas.openxmlformats.org/officeDocument/2006/relationships/image" Target="../media/image11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07EAC-5D85-DA3C-EADF-7111499CD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705" y="2190135"/>
            <a:ext cx="9320323" cy="2434892"/>
          </a:xfrm>
        </p:spPr>
        <p:txBody>
          <a:bodyPr/>
          <a:lstStyle>
            <a:defPPr/>
          </a:lstStyle>
          <a:p>
            <a:pPr marR="21590" indent="180340" algn="ctr">
              <a:spcBef>
                <a:spcPts val="1200"/>
              </a:spcBef>
              <a:spcAft>
                <a:spcPts val="300"/>
              </a:spcAft>
            </a:pPr>
            <a:r>
              <a:rPr lang="ru-RU" sz="1800" b="1" kern="1600" spc="-5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ИНДИВИДУАЛЬНЫЙ ИТОГОВЫЙ </a:t>
            </a:r>
            <a:r>
              <a:rPr lang="ru-RU" sz="1800" b="1" kern="16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ПРОЕКТ</a:t>
            </a:r>
            <a:br>
              <a:rPr lang="ru-RU" sz="1800" b="1" kern="16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180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 тему</a:t>
            </a:r>
            <a:br>
              <a:rPr lang="ru-RU" sz="18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180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 </a:t>
            </a:r>
            <a:br>
              <a:rPr lang="ru-RU" sz="18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r>
              <a:rPr lang="ru-RU" sz="200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«Гироскоп и его применение»</a:t>
            </a:r>
            <a:br>
              <a:rPr lang="ru-RU" sz="180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</a:br>
            <a:endParaRPr lang="ru-RU">
              <a:solidFill>
                <a:srgbClr val="00206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280324-241D-789A-365A-377EFADE9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8481" y="4861000"/>
            <a:ext cx="9320323" cy="1665161"/>
          </a:xfrm>
        </p:spPr>
        <p:txBody>
          <a:bodyPr>
            <a:normAutofit fontScale="47500" lnSpcReduction="20000"/>
          </a:bodyPr>
          <a:lstStyle>
            <a:defPPr/>
          </a:lstStyle>
          <a:p>
            <a:pPr marL="2540" marR="21590" indent="180340" algn="r">
              <a:spcBef>
                <a:spcPts val="340"/>
              </a:spcBef>
              <a:buNone/>
              <a:tabLst>
                <a:tab pos="1877695"/>
              </a:tabLst>
            </a:pPr>
            <a:r>
              <a:rPr lang="ru-RU" sz="25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Выполнил ученик 10 класса</a:t>
            </a:r>
          </a:p>
          <a:p>
            <a:pPr marL="2540" marR="21590" indent="180340" algn="r">
              <a:spcBef>
                <a:spcPts val="600"/>
              </a:spcBef>
              <a:buNone/>
            </a:pPr>
            <a:r>
              <a:rPr lang="ru-RU" sz="25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Чурмасов Сергей Игоревич</a:t>
            </a:r>
          </a:p>
          <a:p>
            <a:pPr marL="2540" marR="21590" indent="180340" algn="ctr">
              <a:spcBef>
                <a:spcPts val="340"/>
              </a:spcBef>
              <a:buNone/>
            </a:pPr>
            <a:r>
              <a:rPr lang="ru-RU" sz="25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 </a:t>
            </a:r>
          </a:p>
          <a:p>
            <a:pPr marL="2540" marR="21590" indent="180340" algn="ctr">
              <a:spcBef>
                <a:spcPts val="340"/>
              </a:spcBef>
              <a:buNone/>
            </a:pPr>
            <a:r>
              <a:rPr lang="ru-RU" sz="25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 </a:t>
            </a:r>
          </a:p>
          <a:p>
            <a:pPr marL="2540" marR="21590" indent="180340" algn="r">
              <a:spcBef>
                <a:spcPts val="1070"/>
              </a:spcBef>
              <a:buNone/>
            </a:pPr>
            <a:r>
              <a:rPr lang="ru-RU" sz="2500" spc="-5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Руководитель </a:t>
            </a:r>
            <a:r>
              <a:rPr lang="ru-RU" sz="25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проекта:</a:t>
            </a:r>
          </a:p>
          <a:p>
            <a:pPr marL="2540" marR="21590" indent="180340" algn="r">
              <a:spcBef>
                <a:spcPts val="600"/>
              </a:spcBef>
              <a:buNone/>
            </a:pPr>
            <a:r>
              <a:rPr lang="ru-RU" sz="25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Учитель физики</a:t>
            </a:r>
          </a:p>
          <a:p>
            <a:pPr marL="2540" marR="21590" indent="180340" algn="r">
              <a:spcBef>
                <a:spcPts val="600"/>
              </a:spcBef>
            </a:pPr>
            <a:r>
              <a:rPr lang="ru-RU" sz="25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Малиновкина Елена Борисовна</a:t>
            </a:r>
          </a:p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3423AD-E406-F5E0-B32A-ADF2269B2CC1}"/>
              </a:ext>
            </a:extLst>
          </p:cNvPr>
          <p:cNvSpPr txBox="1"/>
          <p:nvPr/>
        </p:nvSpPr>
        <p:spPr>
          <a:xfrm>
            <a:off x="2693424" y="0"/>
            <a:ext cx="73188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 algn="ctr">
              <a:buNone/>
            </a:pPr>
            <a:r>
              <a:rPr lang="ru-RU" sz="180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муниципальное бюджетное общеобразовательное учреждение</a:t>
            </a:r>
            <a:endParaRPr lang="ru-RU" sz="1600" b="1">
              <a:solidFill>
                <a:srgbClr val="002060"/>
              </a:solidFill>
              <a:effectLst/>
              <a:latin typeface="Arimo"/>
              <a:ea typeface="Arimo"/>
              <a:cs typeface="Arimo"/>
            </a:endParaRPr>
          </a:p>
          <a:p>
            <a:pPr algn="ctr">
              <a:buNone/>
            </a:pPr>
            <a:r>
              <a:rPr lang="ru-RU" sz="180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«Средняя  школа №2 имени академика В.Ф.Уткина»</a:t>
            </a:r>
            <a:endParaRPr lang="ru-RU" sz="1600" b="1">
              <a:solidFill>
                <a:srgbClr val="002060"/>
              </a:solidFill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>
              <a:buNone/>
            </a:pPr>
            <a:r>
              <a:rPr lang="ru-RU" sz="180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Касимовского муниципального округа Рязанской области</a:t>
            </a:r>
            <a:endParaRPr lang="ru-RU" sz="1600" b="1">
              <a:solidFill>
                <a:srgbClr val="002060"/>
              </a:solidFill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/>
            <a:r>
              <a:rPr lang="ru-RU" sz="180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(МБОУ «СШ №2»)</a:t>
            </a:r>
            <a:endParaRPr lang="ru-RU" sz="1600" b="1">
              <a:solidFill>
                <a:srgbClr val="002060"/>
              </a:solidFill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07ACE-2A0D-18A2-BBD1-9B7C29616AF7}"/>
              </a:ext>
            </a:extLst>
          </p:cNvPr>
          <p:cNvSpPr txBox="1"/>
          <p:nvPr/>
        </p:nvSpPr>
        <p:spPr>
          <a:xfrm>
            <a:off x="4903839" y="6998108"/>
            <a:ext cx="2898058" cy="8805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 marL="2540" marR="21590" indent="180340" algn="ctr">
              <a:lnSpc>
                <a:spcPct val="201000"/>
              </a:lnSpc>
              <a:spcBef>
                <a:spcPts val="775"/>
              </a:spcBef>
              <a:buNone/>
            </a:pPr>
            <a:r>
              <a:rPr lang="ru-RU" sz="12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Касимов</a:t>
            </a:r>
          </a:p>
          <a:p>
            <a:pPr marL="2540" marR="21590" indent="180340" algn="ctr">
              <a:lnSpc>
                <a:spcPct val="201000"/>
              </a:lnSpc>
              <a:spcBef>
                <a:spcPts val="775"/>
              </a:spcBef>
              <a:buNone/>
            </a:pPr>
            <a:r>
              <a:rPr lang="ru-RU" sz="12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674923616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221" y="752118"/>
            <a:ext cx="7899559" cy="11110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4350"/>
              </a:lnSpc>
              <a:buNone/>
            </a:pPr>
            <a:r>
              <a:rPr lang="en-US" sz="345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Прим</a:t>
            </a:r>
            <a:r>
              <a:rPr lang="en-US" sz="3450" b="1">
                <a:solidFill>
                  <a:srgbClr val="00206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енен</a:t>
            </a:r>
            <a:r>
              <a:rPr lang="en-US" sz="345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ие в Морской Навигации</a:t>
            </a:r>
            <a:endParaRPr lang="en-US" sz="34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21" y="2129790"/>
            <a:ext cx="888921" cy="106668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77722" y="2307550"/>
            <a:ext cx="2222302" cy="2777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150"/>
              </a:lnSpc>
              <a:buNone/>
            </a:pPr>
            <a:r>
              <a:rPr lang="en-US" sz="17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Гирокомпасы</a:t>
            </a:r>
            <a:endParaRPr lang="en-US" sz="17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777722" y="2691884"/>
            <a:ext cx="6744057" cy="2843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00"/>
              </a:lnSpc>
              <a:buNone/>
            </a:pPr>
            <a:r>
              <a:rPr lang="en-US" sz="150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Определение истинного направления на север, независимо от магнитного поля.</a:t>
            </a:r>
            <a:endParaRPr lang="en-US" sz="1500">
              <a:latin typeface="Arimo"/>
              <a:ea typeface="Arimo"/>
              <a:cs typeface="Arimo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21" y="3196471"/>
            <a:ext cx="888921" cy="106668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77722" y="3374231"/>
            <a:ext cx="2222302" cy="2777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150"/>
              </a:lnSpc>
              <a:buNone/>
            </a:pPr>
            <a:r>
              <a:rPr lang="en-US" sz="17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Авторулевые</a:t>
            </a:r>
            <a:endParaRPr lang="en-US" sz="17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777722" y="3758565"/>
            <a:ext cx="6744057" cy="2843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00"/>
              </a:lnSpc>
              <a:buNone/>
            </a:pPr>
            <a:r>
              <a:rPr lang="en-US" sz="150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Автоматическое поддержание заданного курса.</a:t>
            </a:r>
            <a:endParaRPr lang="en-US" sz="15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21" y="4263152"/>
            <a:ext cx="888921" cy="130849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77722" y="4440912"/>
            <a:ext cx="3371612" cy="2777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150"/>
              </a:lnSpc>
              <a:buNone/>
            </a:pPr>
            <a:r>
              <a:rPr lang="en-US" sz="17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Системы управления курсом</a:t>
            </a:r>
            <a:endParaRPr lang="en-US" sz="17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777722" y="4825246"/>
            <a:ext cx="6744057" cy="5686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200"/>
              </a:lnSpc>
              <a:buNone/>
            </a:pPr>
            <a:r>
              <a:rPr lang="en-US" sz="150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Интеграция с другими навигационными приборами для оптимального управления судном.</a:t>
            </a:r>
            <a:endParaRPr lang="en-US" sz="15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622221" y="5771555"/>
            <a:ext cx="7899559" cy="17059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just">
              <a:lnSpc>
                <a:spcPts val="2200"/>
              </a:lnSpc>
              <a:buNone/>
            </a:pPr>
            <a:r>
              <a:rPr lang="en-US" sz="150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морской навигации гироскопы незаменимы для точного определения направления и поддержания курса. Гирокомпасы позволяют определять истинный север, независимо от магнитного поля, что критически важно для безопасного мореплавания. Авторулевые системы автоматически поддерживают заданный курс, снижая нагрузку на экипаж. Интеграция с другими навигационными приборами позволяет создать комплексные системы управления курсом, обеспечивающие оптимальное управление судном.</a:t>
            </a:r>
            <a:endParaRPr lang="en-US" sz="15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 0"/>
          <p:cNvSpPr/>
          <p:nvPr/>
        </p:nvSpPr>
        <p:spPr>
          <a:xfrm>
            <a:off x="3052478" y="412849"/>
            <a:ext cx="7694890" cy="644843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5050"/>
              </a:lnSpc>
              <a:buNone/>
            </a:pPr>
            <a:r>
              <a:rPr lang="en-US" sz="405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Применение в условиях СВО</a:t>
            </a:r>
            <a:endParaRPr lang="en-US" sz="4050">
              <a:latin typeface="Arimo"/>
              <a:ea typeface="Arimo"/>
              <a:cs typeface="Arimo"/>
            </a:endParaRPr>
          </a:p>
        </p:txBody>
      </p:sp>
      <p:sp>
        <p:nvSpPr>
          <p:cNvPr id="3" name="Text 1"/>
          <p:cNvSpPr/>
          <p:nvPr/>
        </p:nvSpPr>
        <p:spPr>
          <a:xfrm>
            <a:off x="2118360" y="2540079"/>
            <a:ext cx="2579727" cy="322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r">
              <a:lnSpc>
                <a:spcPts val="2500"/>
              </a:lnSpc>
              <a:buNone/>
            </a:pPr>
            <a:r>
              <a:rPr lang="en-US" sz="20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Танки</a:t>
            </a:r>
            <a:endParaRPr lang="en-US" sz="2000">
              <a:latin typeface="Arimo"/>
              <a:ea typeface="Arimo"/>
              <a:cs typeface="Arimo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650" y="1624965"/>
            <a:ext cx="4614982" cy="461498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31910" y="2417981"/>
            <a:ext cx="308729" cy="385882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3850"/>
              </a:lnSpc>
              <a:buNone/>
            </a:pPr>
            <a:r>
              <a:rPr lang="en-US" sz="24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</a:t>
            </a:r>
            <a:endParaRPr lang="en-US" sz="2400">
              <a:latin typeface="Arimo"/>
              <a:ea typeface="Arimo"/>
              <a:cs typeface="Arimo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32194" y="2540079"/>
            <a:ext cx="2579727" cy="322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20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Беспилотники</a:t>
            </a:r>
            <a:endParaRPr lang="en-US" sz="20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650" y="1624965"/>
            <a:ext cx="4614982" cy="461498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482191" y="2810649"/>
            <a:ext cx="308729" cy="385882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3850"/>
              </a:lnSpc>
              <a:buNone/>
            </a:pPr>
            <a:r>
              <a:rPr lang="en-US" sz="24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</a:t>
            </a:r>
            <a:endParaRPr lang="en-US" sz="24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932194" y="5002292"/>
            <a:ext cx="2921794" cy="322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20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Управляемые ракеты</a:t>
            </a:r>
            <a:endParaRPr lang="en-US" sz="20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650" y="1624965"/>
            <a:ext cx="4614982" cy="461498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089523" y="5060930"/>
            <a:ext cx="308729" cy="385882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3850"/>
              </a:lnSpc>
              <a:buNone/>
            </a:pPr>
            <a:r>
              <a:rPr lang="en-US" sz="24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3</a:t>
            </a:r>
            <a:endParaRPr lang="en-US" sz="24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2118360" y="5002292"/>
            <a:ext cx="2579727" cy="3224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r">
              <a:lnSpc>
                <a:spcPts val="2500"/>
              </a:lnSpc>
              <a:buNone/>
            </a:pPr>
            <a:r>
              <a:rPr lang="en-US" sz="20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Артиллерия</a:t>
            </a:r>
            <a:endParaRPr lang="en-US" sz="20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650" y="1624965"/>
            <a:ext cx="4614982" cy="461498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839242" y="4668262"/>
            <a:ext cx="308729" cy="385882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3850"/>
              </a:lnSpc>
              <a:buNone/>
            </a:pPr>
            <a:r>
              <a:rPr lang="en-US" sz="24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4</a:t>
            </a:r>
            <a:endParaRPr lang="en-US" sz="24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22233" y="6472118"/>
            <a:ext cx="13185935" cy="13201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600"/>
              </a:lnSpc>
              <a:buNone/>
            </a:pPr>
            <a:r>
              <a:rPr lang="en-US" sz="160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условиях СВО гироскопы применяются в военной технике, обеспечивая точность и стабильность в сложных условиях. В танках гироскопы используются для стабилизации орудий, позволяя вести огонь на ходу. Беспилотные летательные аппараты используют гироскопы для навигации и управления полетом. Управляемые ракеты оснащаются гироскопами для точного наведения на цель. Системы наведения артиллерии используют гироскопы для повышения точности стрельбы.</a:t>
            </a:r>
            <a:endParaRPr lang="en-US" sz="1600">
              <a:latin typeface="Arimo"/>
              <a:ea typeface="Arimo"/>
              <a:cs typeface="Arimo"/>
            </a:endParaRP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50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913" y="526256"/>
            <a:ext cx="7862173" cy="11444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4500"/>
              </a:lnSpc>
              <a:buNone/>
            </a:pPr>
            <a:r>
              <a:rPr lang="en-US" sz="360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Применение в Повседневной Жизни и Технике</a:t>
            </a:r>
            <a:endParaRPr lang="en-US" sz="3600">
              <a:latin typeface="Arimo"/>
              <a:ea typeface="Arimo"/>
              <a:cs typeface="Arimo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13" y="1945362"/>
            <a:ext cx="457795" cy="4577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0913" y="2586276"/>
            <a:ext cx="2288977" cy="28610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50"/>
              </a:lnSpc>
              <a:buNone/>
            </a:pPr>
            <a:r>
              <a:rPr lang="en-US" sz="18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Смартфоны</a:t>
            </a:r>
            <a:endParaRPr lang="en-US" sz="1800">
              <a:latin typeface="Arimo"/>
              <a:ea typeface="Arimo"/>
              <a:cs typeface="Arimo"/>
            </a:endParaRPr>
          </a:p>
        </p:txBody>
      </p:sp>
      <p:sp>
        <p:nvSpPr>
          <p:cNvPr id="6" name="Text 2"/>
          <p:cNvSpPr/>
          <p:nvPr/>
        </p:nvSpPr>
        <p:spPr>
          <a:xfrm>
            <a:off x="640913" y="2982158"/>
            <a:ext cx="2437567" cy="5857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300"/>
              </a:lnSpc>
              <a:buNone/>
            </a:pPr>
            <a:r>
              <a:rPr lang="en-US" sz="140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Ориентация экрана, управление в играх.</a:t>
            </a:r>
            <a:endParaRPr lang="en-US" sz="1400">
              <a:latin typeface="Arimo"/>
              <a:ea typeface="Arimo"/>
              <a:cs typeface="Arimo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157" y="1945362"/>
            <a:ext cx="457795" cy="45779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353157" y="2586276"/>
            <a:ext cx="2288977" cy="28610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50"/>
              </a:lnSpc>
              <a:buNone/>
            </a:pPr>
            <a:r>
              <a:rPr lang="en-US" sz="18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Автомобили</a:t>
            </a:r>
            <a:endParaRPr lang="en-US" sz="18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3353157" y="2982158"/>
            <a:ext cx="2437567" cy="5857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300"/>
              </a:lnSpc>
              <a:buNone/>
            </a:pPr>
            <a:r>
              <a:rPr lang="en-US" sz="140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Системы стабилизации ESP.</a:t>
            </a:r>
            <a:endParaRPr lang="en-US" sz="14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401" y="1945362"/>
            <a:ext cx="457795" cy="45779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65401" y="2586276"/>
            <a:ext cx="2288977" cy="28610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50"/>
              </a:lnSpc>
              <a:buNone/>
            </a:pPr>
            <a:r>
              <a:rPr lang="en-US" sz="18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Роботы</a:t>
            </a:r>
            <a:endParaRPr lang="en-US" sz="18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065401" y="2982158"/>
            <a:ext cx="2437567" cy="2928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300"/>
              </a:lnSpc>
              <a:buNone/>
            </a:pPr>
            <a:r>
              <a:rPr lang="en-US" sz="140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Ориентация и навигация.</a:t>
            </a:r>
            <a:endParaRPr lang="en-US" sz="14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13" y="4117300"/>
            <a:ext cx="457795" cy="45779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40913" y="4758214"/>
            <a:ext cx="2288977" cy="28610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50"/>
              </a:lnSpc>
              <a:buNone/>
            </a:pPr>
            <a:r>
              <a:rPr lang="en-US" sz="18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VR/AR</a:t>
            </a:r>
            <a:endParaRPr lang="en-US" sz="18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640913" y="5154097"/>
            <a:ext cx="2437567" cy="5857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300"/>
              </a:lnSpc>
              <a:buNone/>
            </a:pPr>
            <a:r>
              <a:rPr lang="en-US" sz="140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Виртуальная и дополненная реальность.</a:t>
            </a:r>
            <a:endParaRPr lang="en-US" sz="14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3353157" y="4758214"/>
            <a:ext cx="2288977" cy="28610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50"/>
              </a:lnSpc>
              <a:buNone/>
            </a:pPr>
            <a:endParaRPr lang="en-US" sz="18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3353157" y="5154097"/>
            <a:ext cx="2437567" cy="292894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300"/>
              </a:lnSpc>
              <a:buNone/>
            </a:pPr>
            <a:endParaRPr lang="en-US" sz="14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640913" y="5945862"/>
            <a:ext cx="7862173" cy="17573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just">
              <a:lnSpc>
                <a:spcPts val="2300"/>
              </a:lnSpc>
              <a:buNone/>
            </a:pPr>
            <a:r>
              <a:rPr lang="en-US" sz="140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Гироскопы проникли во многие сферы нашей повседневной жизни. В смартфонах они используются для определения ориентации экрана и управления в играх. Автомобильные системы стабилизации ESP используют гироскопы для предотвращения заноса. В робототехнике гироскопы обеспечивают ориентацию и навигацию роботов. Системы виртуальной и дополненной реальности используют гироскопы для отслеживания движений головы и рук пользователя.</a:t>
            </a:r>
            <a:endParaRPr lang="en-US" sz="14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9843C63-9DBA-8B26-BF41-4F80FB9D6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797" y="10991"/>
            <a:ext cx="7555360" cy="936524"/>
          </a:xfrm>
        </p:spPr>
        <p:txBody>
          <a:bodyPr/>
          <a:lstStyle>
            <a:defPPr/>
          </a:lstStyle>
          <a:p>
            <a:pPr algn="l"/>
            <a:r>
              <a:rPr lang="ru-RU">
                <a:solidFill>
                  <a:srgbClr val="00206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Эксперимент №1</a:t>
            </a:r>
          </a:p>
        </p:txBody>
      </p:sp>
      <p:pic>
        <p:nvPicPr>
          <p:cNvPr id="5" name="1 эксперимент">
            <a:hlinkClick action="ppaction://media"/>
            <a:extLst>
              <a:ext uri="{FF2B5EF4-FFF2-40B4-BE49-F238E27FC236}">
                <a16:creationId xmlns:a16="http://schemas.microsoft.com/office/drawing/2014/main" id="{63F94832-D770-0D3B-FD49-8D335534FD2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352651" y="2096421"/>
            <a:ext cx="6498577" cy="3655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EB36DB-F9B5-F6C9-A151-DE01514357E2}"/>
              </a:ext>
            </a:extLst>
          </p:cNvPr>
          <p:cNvSpPr txBox="1"/>
          <p:nvPr/>
        </p:nvSpPr>
        <p:spPr>
          <a:xfrm>
            <a:off x="1345277" y="1115040"/>
            <a:ext cx="7318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/>
            <a:r>
              <a:rPr lang="ru-RU" sz="1800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Я поставил гироскоп на стол, и сильно раскрутил его. Гироскоп долго вращался, оставаясь в одном положении.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2D27C-62F0-C8B7-C098-0806230EDFBF}"/>
              </a:ext>
            </a:extLst>
          </p:cNvPr>
          <p:cNvSpPr txBox="1"/>
          <p:nvPr/>
        </p:nvSpPr>
        <p:spPr>
          <a:xfrm>
            <a:off x="1345277" y="6421970"/>
            <a:ext cx="7318886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 algn="just">
              <a:lnSpc>
                <a:spcPct val="115000"/>
              </a:lnSpc>
            </a:pPr>
            <a:r>
              <a:rPr lang="ru-RU" sz="1800" b="1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Вывод:</a:t>
            </a:r>
            <a:r>
              <a:rPr lang="ru-RU" sz="1800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Гироскоп противодействует отклонению оси вращения.</a:t>
            </a:r>
            <a:endParaRPr lang="ru-RU" sz="1600">
              <a:solidFill>
                <a:srgbClr val="002060"/>
              </a:solidFill>
              <a:effectLst/>
              <a:latin typeface="Arimo"/>
              <a:ea typeface="Arimo"/>
              <a:cs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08134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9A7AD-F112-E3C9-78AB-75817F039FB5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12802" y="0"/>
            <a:ext cx="6760496" cy="1231491"/>
          </a:xfrm>
        </p:spPr>
        <p:txBody>
          <a:bodyPr>
            <a:normAutofit fontScale="90000"/>
          </a:bodyPr>
          <a:lstStyle>
            <a:defPPr/>
          </a:lstStyle>
          <a:p>
            <a:r>
              <a:rPr lang="ru-RU" sz="6480">
                <a:solidFill>
                  <a:srgbClr val="00206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Эксперимент №2</a:t>
            </a:r>
            <a:endParaRPr lang="ru-RU" sz="6480">
              <a:latin typeface="Arimo"/>
              <a:ea typeface="Arimo"/>
              <a:cs typeface="Arimo"/>
            </a:endParaRPr>
          </a:p>
        </p:txBody>
      </p:sp>
      <p:pic>
        <p:nvPicPr>
          <p:cNvPr id="7" name="2 эксперимент">
            <a:hlinkClick action="ppaction://media"/>
            <a:extLst>
              <a:ext uri="{FF2B5EF4-FFF2-40B4-BE49-F238E27FC236}">
                <a16:creationId xmlns:a16="http://schemas.microsoft.com/office/drawing/2014/main" id="{C6DF9E3E-08BF-DADF-F6CD-BEF11B19501B}"/>
              </a:ext>
            </a:extLst>
          </p:cNvPr>
          <p:cNvPicPr>
            <a:picLocks noGrp="1" noChangeAspect="1"/>
          </p:cNvPicPr>
          <p:nvPr>
            <p:ph idx="1"/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483" y="2096294"/>
            <a:ext cx="7176910" cy="4037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16B65-DC99-EE81-3DA6-71222FE9EA8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74495" y="1231491"/>
            <a:ext cx="7318886" cy="7039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 algn="just">
              <a:lnSpc>
                <a:spcPct val="115000"/>
              </a:lnSpc>
            </a:pPr>
            <a:r>
              <a:rPr lang="ru-RU" sz="1800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Я раскрутил гироскоп и поставил его в коробку, затем наклонил ее. Гироскоп сохранил положение своей оси. </a:t>
            </a:r>
            <a:endParaRPr lang="ru-RU" sz="1600">
              <a:solidFill>
                <a:srgbClr val="002060"/>
              </a:solidFill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32B37-FE9B-E32B-7DEA-16505CB0048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45483" y="6477277"/>
            <a:ext cx="7318886" cy="7008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 algn="just">
              <a:lnSpc>
                <a:spcPct val="115000"/>
              </a:lnSpc>
            </a:pPr>
            <a:r>
              <a:rPr lang="ru-RU" sz="1800" b="1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Вывод:</a:t>
            </a:r>
            <a:r>
              <a:rPr lang="ru-RU" sz="1800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 гироскоп сохраняет неизменной положение оси в пространстве</a:t>
            </a:r>
            <a:r>
              <a:rPr lang="ru-RU" sz="1800" spc="10">
                <a:solidFill>
                  <a:srgbClr val="10182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.</a:t>
            </a:r>
            <a:endParaRPr lang="ru-RU" sz="1600">
              <a:effectLst/>
              <a:latin typeface="Arimo"/>
              <a:ea typeface="Arimo"/>
              <a:cs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34715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54B72-FCCF-A5B2-EDF2-8F95901B7FD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12586" y="0"/>
            <a:ext cx="10316002" cy="1584960"/>
          </a:xfrm>
        </p:spPr>
        <p:txBody>
          <a:bodyPr>
            <a:normAutofit/>
          </a:bodyPr>
          <a:lstStyle>
            <a:defPPr/>
          </a:lstStyle>
          <a:p>
            <a:r>
              <a:rPr lang="ru-RU" sz="6480">
                <a:solidFill>
                  <a:srgbClr val="00206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Эксперимент №3</a:t>
            </a:r>
            <a:endParaRPr lang="ru-RU" sz="648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9" name="document_5379721639485267890 (online-video-cutter.com)">
            <a:hlinkClick action="ppaction://media"/>
            <a:extLst>
              <a:ext uri="{FF2B5EF4-FFF2-40B4-BE49-F238E27FC236}">
                <a16:creationId xmlns:a16="http://schemas.microsoft.com/office/drawing/2014/main" id="{854B42CB-B4DA-944A-F5C3-BBD4546E4975}"/>
              </a:ext>
            </a:extLst>
          </p:cNvPr>
          <p:cNvPicPr>
            <a:picLocks noGrp="1" noChangeAspect="1"/>
          </p:cNvPicPr>
          <p:nvPr>
            <p:ph idx="1"/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586" y="1828307"/>
            <a:ext cx="7211199" cy="4056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F3291-7364-C92B-0A85-607EEC36B57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12586" y="1006409"/>
            <a:ext cx="7318886" cy="7039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>
              <a:lnSpc>
                <a:spcPct val="115000"/>
              </a:lnSpc>
            </a:pPr>
            <a:r>
              <a:rPr lang="ru-RU" sz="1800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Раскрутив гироскоп, я наклонил его относительно оси вращения, он наклонился и продолжил вращение.</a:t>
            </a:r>
            <a:endParaRPr lang="ru-RU" sz="1600">
              <a:solidFill>
                <a:srgbClr val="002060"/>
              </a:solidFill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110B5-BD0A-035B-91ED-070D89D1546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12586" y="6295173"/>
            <a:ext cx="7318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/>
            <a:r>
              <a:rPr lang="ru-RU" sz="1800" b="1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Вывод: </a:t>
            </a:r>
            <a:r>
              <a:rPr lang="ru-RU" sz="1800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Гироскоп обладает необычной реакцией на действие внешней силы, позволяющей ему продолжить вращение, изменив угол наклона.</a:t>
            </a:r>
            <a:endParaRPr lang="ru-RU" sz="1600">
              <a:solidFill>
                <a:srgbClr val="002060"/>
              </a:solidFill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52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5C11C-FE63-D243-D46B-FE139A9A0031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12801" y="0"/>
            <a:ext cx="10316002" cy="1584960"/>
          </a:xfrm>
        </p:spPr>
        <p:txBody>
          <a:bodyPr>
            <a:normAutofit/>
          </a:bodyPr>
          <a:lstStyle>
            <a:defPPr/>
          </a:lstStyle>
          <a:p>
            <a:r>
              <a:rPr lang="ru-RU" sz="6480">
                <a:solidFill>
                  <a:srgbClr val="00206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Реализация проекта</a:t>
            </a:r>
          </a:p>
        </p:txBody>
      </p:sp>
      <p:pic>
        <p:nvPicPr>
          <p:cNvPr id="7" name="Объект 6" descr="Изображение выглядит как человек, одежда, мальчик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79AF4-C009-7FD5-905E-101278FCD224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38827" y="2436436"/>
            <a:ext cx="2436351" cy="307946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6457A-28CF-0CE0-37EE-2707E92B7B8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12801" y="1122573"/>
            <a:ext cx="10316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/>
            <a:r>
              <a:rPr lang="ru-RU" sz="1800" b="1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Для распространения информации о гироскопе был проведён урок для учащихся младших классов, на котором они узнали, что такое гироскоп и где он применяется, а также смогли самостоятельно провести ранее продемонстрированные эксперименты. </a:t>
            </a:r>
            <a:endParaRPr lang="ru-RU" sz="1600">
              <a:solidFill>
                <a:srgbClr val="002060"/>
              </a:solidFill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9" name="Рисунок 8" descr="Изображение выглядит как одежда, человек, в помещении, мальчик">
            <a:extLst>
              <a:ext uri="{FF2B5EF4-FFF2-40B4-BE49-F238E27FC236}">
                <a16:creationId xmlns:a16="http://schemas.microsoft.com/office/drawing/2014/main" id="{F9617837-A9E1-A690-51BF-FA565E31A98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86251" y="2436437"/>
            <a:ext cx="3834580" cy="307945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одежда, человек, Образование">
            <a:extLst>
              <a:ext uri="{FF2B5EF4-FFF2-40B4-BE49-F238E27FC236}">
                <a16:creationId xmlns:a16="http://schemas.microsoft.com/office/drawing/2014/main" id="{7BF95915-C794-FEB6-C067-8FD620EE0DB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3174" y="2436437"/>
            <a:ext cx="3834580" cy="30794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900BD3-99A7-C1E5-D31F-3BF73244D4B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67862" y="5906429"/>
            <a:ext cx="10218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/>
            <a:r>
              <a:rPr lang="ru-RU" sz="1800" b="1" spc="1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Информация о гироскопах размещена на информационном стенде и сайте школы.</a:t>
            </a:r>
            <a:endParaRPr lang="ru-RU" sz="1600">
              <a:solidFill>
                <a:srgbClr val="002060"/>
              </a:solidFill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8757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10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Image 0" descr="preencoded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sp>
        <p:nvSpPr>
          <p:cNvPr id="3" name="Text 0"/>
          <p:cNvSpPr/>
          <p:nvPr>
            <p:custDataLst>
              <p:tags r:id="rId6"/>
            </p:custDataLst>
          </p:nvPr>
        </p:nvSpPr>
        <p:spPr>
          <a:xfrm>
            <a:off x="769382" y="51911"/>
            <a:ext cx="7666695" cy="12411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4850"/>
              </a:lnSpc>
              <a:buNone/>
            </a:pPr>
            <a:r>
              <a:rPr lang="en-US" sz="390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Выводы и Перспективы Развития</a:t>
            </a:r>
            <a:endParaRPr lang="en-US" sz="39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4" name="Shape 1"/>
          <p:cNvSpPr/>
          <p:nvPr>
            <p:custDataLst>
              <p:tags r:id="rId7"/>
            </p:custDataLst>
          </p:nvPr>
        </p:nvSpPr>
        <p:spPr>
          <a:xfrm>
            <a:off x="1501469" y="6420925"/>
            <a:ext cx="148828" cy="773355"/>
          </a:xfrm>
          <a:prstGeom prst="roundRect">
            <a:avLst>
              <a:gd name="adj" fmla="val 5604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  <a:endParaRPr lang="ru-RU"/>
          </a:p>
          <a:p>
            <a:pPr/>
            <a:endParaRPr lang="ru-RU"/>
          </a:p>
          <a:p>
            <a:pPr/>
            <a:endParaRPr lang="ru-RU"/>
          </a:p>
          <a:p>
            <a:pPr/>
            <a:endParaRPr lang="ru-RU"/>
          </a:p>
          <a:p>
            <a:pPr/>
            <a:endParaRPr lang="ru-RU"/>
          </a:p>
          <a:p>
            <a:pPr/>
            <a:endParaRPr lang="ru-RU"/>
          </a:p>
        </p:txBody>
      </p:sp>
      <p:sp>
        <p:nvSpPr>
          <p:cNvPr id="5" name="Text 2"/>
          <p:cNvSpPr/>
          <p:nvPr>
            <p:custDataLst>
              <p:tags r:id="rId8"/>
            </p:custDataLst>
          </p:nvPr>
        </p:nvSpPr>
        <p:spPr>
          <a:xfrm>
            <a:off x="1264348" y="4529285"/>
            <a:ext cx="2482334" cy="3102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Ключевой элемент</a:t>
            </a:r>
            <a:endParaRPr lang="en-US" sz="1950"/>
          </a:p>
        </p:txBody>
      </p:sp>
      <p:sp>
        <p:nvSpPr>
          <p:cNvPr id="6" name="Text 3"/>
          <p:cNvSpPr/>
          <p:nvPr>
            <p:custDataLst>
              <p:tags r:id="rId9"/>
            </p:custDataLst>
          </p:nvPr>
        </p:nvSpPr>
        <p:spPr>
          <a:xfrm>
            <a:off x="1264348" y="4861194"/>
            <a:ext cx="7307461" cy="635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Гироскоп – незаменимый элемент современных навигационных и управляющих систем.</a:t>
            </a:r>
            <a:endParaRPr lang="en-US" sz="1550"/>
          </a:p>
        </p:txBody>
      </p:sp>
      <p:sp>
        <p:nvSpPr>
          <p:cNvPr id="7" name="Shape 4"/>
          <p:cNvSpPr/>
          <p:nvPr>
            <p:custDataLst>
              <p:tags r:id="rId10"/>
            </p:custDataLst>
          </p:nvPr>
        </p:nvSpPr>
        <p:spPr>
          <a:xfrm>
            <a:off x="1289788" y="5518144"/>
            <a:ext cx="148828" cy="746998"/>
          </a:xfrm>
          <a:prstGeom prst="roundRect">
            <a:avLst>
              <a:gd name="adj" fmla="val 5604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8" name="Text 5"/>
          <p:cNvSpPr/>
          <p:nvPr>
            <p:custDataLst>
              <p:tags r:id="rId11"/>
            </p:custDataLst>
          </p:nvPr>
        </p:nvSpPr>
        <p:spPr>
          <a:xfrm>
            <a:off x="1650297" y="5583908"/>
            <a:ext cx="2482334" cy="3102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Новые области</a:t>
            </a:r>
            <a:endParaRPr lang="en-US" sz="1950"/>
          </a:p>
        </p:txBody>
      </p:sp>
      <p:sp>
        <p:nvSpPr>
          <p:cNvPr id="9" name="Text 6"/>
          <p:cNvSpPr/>
          <p:nvPr>
            <p:custDataLst>
              <p:tags r:id="rId12"/>
            </p:custDataLst>
          </p:nvPr>
        </p:nvSpPr>
        <p:spPr>
          <a:xfrm>
            <a:off x="1619601" y="5894185"/>
            <a:ext cx="7009686" cy="3176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Перспективы применения в автономном транспорте и дронах.</a:t>
            </a:r>
            <a:endParaRPr lang="en-US" sz="1550"/>
          </a:p>
        </p:txBody>
      </p:sp>
      <p:sp>
        <p:nvSpPr>
          <p:cNvPr id="10" name="Shape 7"/>
          <p:cNvSpPr/>
          <p:nvPr>
            <p:custDataLst>
              <p:tags r:id="rId13"/>
            </p:custDataLst>
          </p:nvPr>
        </p:nvSpPr>
        <p:spPr>
          <a:xfrm>
            <a:off x="900237" y="4533830"/>
            <a:ext cx="148828" cy="746998"/>
          </a:xfrm>
          <a:prstGeom prst="roundRect">
            <a:avLst>
              <a:gd name="adj" fmla="val 5604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11" name="Text 8"/>
          <p:cNvSpPr/>
          <p:nvPr>
            <p:custDataLst>
              <p:tags r:id="rId14"/>
            </p:custDataLst>
          </p:nvPr>
        </p:nvSpPr>
        <p:spPr>
          <a:xfrm>
            <a:off x="1809319" y="6421568"/>
            <a:ext cx="3608070" cy="3102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Дальнейшие исследования</a:t>
            </a:r>
            <a:endParaRPr lang="en-US" sz="1950"/>
          </a:p>
        </p:txBody>
      </p:sp>
      <p:sp>
        <p:nvSpPr>
          <p:cNvPr id="12" name="Text 9"/>
          <p:cNvSpPr/>
          <p:nvPr>
            <p:custDataLst>
              <p:tags r:id="rId15"/>
            </p:custDataLst>
          </p:nvPr>
        </p:nvSpPr>
        <p:spPr>
          <a:xfrm>
            <a:off x="1811655" y="6734275"/>
            <a:ext cx="6711791" cy="31765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Важность исследований для развития науки и техники.</a:t>
            </a:r>
            <a:endParaRPr lang="en-US" sz="1550"/>
          </a:p>
        </p:txBody>
      </p:sp>
      <p:sp>
        <p:nvSpPr>
          <p:cNvPr id="13" name="Text 10"/>
          <p:cNvSpPr/>
          <p:nvPr>
            <p:custDataLst>
              <p:tags r:id="rId16"/>
            </p:custDataLst>
          </p:nvPr>
        </p:nvSpPr>
        <p:spPr>
          <a:xfrm>
            <a:off x="769382" y="5529322"/>
            <a:ext cx="7754064" cy="22236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endParaRPr lang="en-US" sz="15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EDCD3D-61A2-940C-1449-496BF9A319F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69382" y="1539736"/>
            <a:ext cx="8231443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/>
            <a:r>
              <a:rPr lang="ru-RU" sz="155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ходе работы была достигнута основная цель:</a:t>
            </a:r>
            <a:r>
              <a:rPr lang="ru-RU" sz="155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ru-RU" sz="155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расширены знания учащихся в доступной форме об устройстве и принципах работы гироскопа с проведением экспериментов.</a:t>
            </a:r>
          </a:p>
          <a:p>
            <a:pPr/>
            <a:endParaRPr lang="ru-RU" sz="1550">
              <a:latin typeface="Arimo"/>
              <a:ea typeface="Arimo"/>
              <a:cs typeface="Arimo"/>
            </a:endParaRPr>
          </a:p>
          <a:p>
            <a:pPr/>
            <a:r>
              <a:rPr lang="ru-RU" sz="155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Решены задачи:</a:t>
            </a:r>
          </a:p>
          <a:p>
            <a:pPr marL="285750" indent="-285750">
              <a:buFontTx/>
              <a:buChar char="-"/>
            </a:pPr>
            <a:r>
              <a:rPr lang="ru-RU" sz="155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изучена информация об истории развития различных видов гироскопов;</a:t>
            </a:r>
          </a:p>
          <a:p>
            <a:pPr marL="285750" indent="-285750">
              <a:buFontTx/>
              <a:buChar char="-"/>
            </a:pPr>
            <a:r>
              <a:rPr lang="ru-RU" sz="1550" kern="1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изучены физические основы работы гироскопов;</a:t>
            </a:r>
          </a:p>
          <a:p>
            <a:pPr marL="285750" indent="-285750">
              <a:buFontTx/>
              <a:buChar char="-"/>
            </a:pPr>
            <a:r>
              <a:rPr lang="ru-RU" sz="1550" kern="1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проведена серия экспериментов с гироскопом;</a:t>
            </a:r>
          </a:p>
          <a:p>
            <a:pPr marL="285750" indent="-285750">
              <a:buFontTx/>
              <a:buChar char="-"/>
            </a:pPr>
            <a:r>
              <a:rPr lang="ru-RU" sz="1550" kern="1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разработан информационный буклет для самообразования учащихся и проведения уроков.</a:t>
            </a:r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A91D4A-E06F-BAB0-EE39-DC75642F277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19085" y="3126767"/>
            <a:ext cx="13435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/>
            <a:r>
              <a:rPr lang="ru-RU" sz="6000" kern="0" spc="10">
                <a:solidFill>
                  <a:srgbClr val="00206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СПАСИБО ЗА ВНИМАНИЕ! </a:t>
            </a:r>
            <a:endParaRPr lang="ru-RU" sz="6000">
              <a:solidFill>
                <a:srgbClr val="002060"/>
              </a:solidFill>
              <a:latin typeface="Arimo"/>
              <a:ea typeface="Arimo"/>
              <a:cs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4156204108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CE731B-3658-B233-506E-B4E3D139C8C1}"/>
              </a:ext>
            </a:extLst>
          </p:cNvPr>
          <p:cNvSpPr txBox="1"/>
          <p:nvPr/>
        </p:nvSpPr>
        <p:spPr>
          <a:xfrm>
            <a:off x="1976283" y="414329"/>
            <a:ext cx="80048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ru-RU" b="1">
                <a:solidFill>
                  <a:srgbClr val="00206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Актуальность темы:</a:t>
            </a:r>
          </a:p>
          <a:p>
            <a:pPr/>
            <a:r>
              <a:rPr lang="ru-RU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- Демонстрация эффекта работы гироскопа.</a:t>
            </a:r>
          </a:p>
          <a:p>
            <a:pPr/>
            <a:r>
              <a:rPr lang="ru-RU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- Изучение сфер применения гироскопа с учётом развития технологий. </a:t>
            </a:r>
          </a:p>
          <a:p>
            <a:pPr/>
            <a:endParaRPr lang="ru-RU">
              <a:latin typeface="Arimo"/>
              <a:ea typeface="Arimo"/>
              <a:cs typeface="Arimo"/>
            </a:endParaRPr>
          </a:p>
          <a:p>
            <a:pPr/>
            <a:endParaRPr lang="ru-RU" sz="1800" b="1">
              <a:solidFill>
                <a:srgbClr val="002060"/>
              </a:solidFill>
              <a:effectLst/>
              <a:latin typeface="Arimo"/>
              <a:ea typeface="Arimo"/>
              <a:cs typeface="Arimo"/>
            </a:endParaRPr>
          </a:p>
          <a:p>
            <a:pPr/>
            <a:r>
              <a:rPr lang="ru-RU" sz="180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Цель:</a:t>
            </a:r>
            <a:r>
              <a:rPr lang="ru-RU" sz="1800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ru-RU" sz="18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расширить знания учащихся в доступной форме об устройстве и принципах работы гироскопа с проведением экспериментов.</a:t>
            </a:r>
          </a:p>
          <a:p>
            <a:pPr/>
            <a:endParaRPr lang="ru-RU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/>
            <a:endParaRPr lang="ru-RU" sz="1800" b="1">
              <a:solidFill>
                <a:srgbClr val="002060"/>
              </a:solidFill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/>
            <a:r>
              <a:rPr lang="ru-RU" sz="1800" b="1">
                <a:solidFill>
                  <a:srgbClr val="002060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Решаемы</a:t>
            </a:r>
            <a:r>
              <a:rPr lang="ru-RU" b="1">
                <a:solidFill>
                  <a:srgbClr val="00206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е задачи:</a:t>
            </a:r>
          </a:p>
          <a:p>
            <a:pPr marL="285750" indent="-285750" algn="just">
              <a:buFontTx/>
              <a:buChar char="-"/>
            </a:pPr>
            <a:r>
              <a:rPr lang="ru-RU" sz="18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изучить информацию об истории развития различных видов гироскопов;</a:t>
            </a:r>
          </a:p>
          <a:p>
            <a:pPr marL="285750" indent="-285750" algn="just">
              <a:buFontTx/>
              <a:buChar char="-"/>
            </a:pPr>
            <a:r>
              <a:rPr lang="ru-RU" sz="1800" kern="1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изучить физические основы работы гироскопов;</a:t>
            </a:r>
          </a:p>
          <a:p>
            <a:pPr marL="285750" indent="-285750" algn="just">
              <a:buFontTx/>
              <a:buChar char="-"/>
            </a:pPr>
            <a:r>
              <a:rPr lang="ru-RU" sz="1800" kern="1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провести серию экспериментов с гироскопом;</a:t>
            </a:r>
          </a:p>
          <a:p>
            <a:pPr marL="285750" indent="-285750" algn="just">
              <a:buFontTx/>
              <a:buChar char="-"/>
            </a:pPr>
            <a:r>
              <a:rPr lang="ru-RU" sz="1800" kern="100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разработать методический материал для самообразования учащихся и проведения уроков.</a:t>
            </a:r>
          </a:p>
          <a:p>
            <a:pPr marL="285750" indent="-285750">
              <a:buFontTx/>
              <a:buChar char="-"/>
            </a:pPr>
            <a:endParaRPr lang="ru-RU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16331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0DFD4-D938-38A2-4846-FCCA6A386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0902" y="0"/>
            <a:ext cx="6033600" cy="999797"/>
          </a:xfrm>
        </p:spPr>
        <p:txBody>
          <a:bodyPr/>
          <a:lstStyle>
            <a:defPPr/>
          </a:lstStyle>
          <a:p>
            <a:pPr algn="l"/>
            <a:r>
              <a:rPr lang="en-US" sz="445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Гироскоп</a:t>
            </a:r>
            <a:r>
              <a:rPr lang="ru-RU" sz="445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и СШ №2</a:t>
            </a:r>
            <a:endParaRPr lang="ru-RU" sz="4450">
              <a:solidFill>
                <a:srgbClr val="002060"/>
              </a:solidFill>
              <a:latin typeface="Arimo"/>
              <a:ea typeface="Arimo"/>
              <a:cs typeface="Arimo"/>
            </a:endParaRPr>
          </a:p>
        </p:txBody>
      </p:sp>
      <p:pic>
        <p:nvPicPr>
          <p:cNvPr id="5" name="Рисунок 4" descr="Изображение выглядит как на открытом воздухе, небо, строительство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BB02EB-6D53-C43C-0023-6A06972810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30" r="1805"/>
          <a:stretch>
            <a:fillRect/>
          </a:stretch>
        </p:blipFill>
        <p:spPr>
          <a:xfrm>
            <a:off x="-44287" y="-1"/>
            <a:ext cx="5529188" cy="4977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DFDB3C-9266-E33A-8AEC-B8B58E05238E}"/>
              </a:ext>
            </a:extLst>
          </p:cNvPr>
          <p:cNvSpPr txBox="1"/>
          <p:nvPr/>
        </p:nvSpPr>
        <p:spPr>
          <a:xfrm>
            <a:off x="5823113" y="999797"/>
            <a:ext cx="5052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just"/>
            <a:endParaRPr lang="ru-RU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algn="just"/>
            <a:r>
              <a:rPr lang="ru-RU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1999 г. В.Ф. Уткин посещал нашу школу, на встрече с учащимися и педагогами он вручил школьному музею гироскоп, подаренный ему коллективом Научно-исследовательского института прикладной механики (НИИПМ) в 1973 г.</a:t>
            </a:r>
          </a:p>
          <a:p>
            <a:pPr algn="just"/>
            <a:endParaRPr lang="ru-RU"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4" name="Рисунок 3" descr="Изображение выглядит как искусство, в помещении, муз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4EE820C-2A73-A8A8-02F8-74FE93D5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118" y="3185171"/>
            <a:ext cx="3029167" cy="435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B47FCB-BB07-717B-611B-ADE2ECA78A59}"/>
              </a:ext>
            </a:extLst>
          </p:cNvPr>
          <p:cNvSpPr txBox="1"/>
          <p:nvPr/>
        </p:nvSpPr>
        <p:spPr>
          <a:xfrm>
            <a:off x="245661" y="5442588"/>
            <a:ext cx="6133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/>
          </a:lstStyle>
          <a:p>
            <a:pPr algn="just"/>
            <a:r>
              <a:rPr lang="ru-RU"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Многие мои ровесники не знали, что такое гироскоп, где он применяется и как он используется в повседневной жизни. Поэтому я создал этот проект.</a:t>
            </a:r>
            <a:endParaRPr lang="ru-RU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1585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930950"/>
            <a:ext cx="7556421" cy="1008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5550"/>
              </a:lnSpc>
              <a:buNone/>
            </a:pPr>
            <a:r>
              <a:rPr lang="en-US" sz="445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Гироскоп: Введение и Обзор</a:t>
            </a:r>
            <a:endParaRPr lang="en-US" sz="4450">
              <a:latin typeface="Arimo"/>
              <a:ea typeface="Arimo"/>
              <a:cs typeface="Arimo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25946" y="2225835"/>
            <a:ext cx="7556421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just">
              <a:lnSpc>
                <a:spcPts val="2850"/>
              </a:lnSpc>
              <a:buNone/>
            </a:pP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Гироскоп – это устройство, использующее принципы сохранения углового момента для определения и поддержания ориентации в пространстве. От первых механических моделей до современных электронных систем, гироскопы играют ключевую роль в различных областях. Они находят применение в инерциальной навигации, стабилизации, и управлении движением.</a:t>
            </a:r>
            <a:endParaRPr lang="en-US" sz="1750">
              <a:latin typeface="Arimo"/>
              <a:ea typeface="Arimo"/>
              <a:cs typeface="Arimo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25945" y="4789397"/>
            <a:ext cx="7556421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just">
              <a:lnSpc>
                <a:spcPts val="2850"/>
              </a:lnSpc>
              <a:buNone/>
            </a:pP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Сегодня гироскопы применяются повсеместно: от авиации и космонавтики до смартфонов и робототехники. Эта презентация охватывает историю развития гироскопов, принципы их работы, различные типы и применения, а также перспективы развития этой важной технологии. Приготовьтесь узнать, как гироскопы помогают нам ориентироваться в мире!</a:t>
            </a:r>
            <a:endParaRPr lang="en-US" sz="17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34" y="285393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0763" y="622697"/>
            <a:ext cx="4467344" cy="5485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4300"/>
              </a:lnSpc>
              <a:buNone/>
            </a:pPr>
            <a:r>
              <a:rPr lang="en-US" sz="345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История Гироскопа</a:t>
            </a:r>
            <a:endParaRPr lang="en-US" sz="3450">
              <a:latin typeface="Arimo"/>
              <a:ea typeface="Arimo"/>
              <a:cs typeface="Arimo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98168" y="1434465"/>
            <a:ext cx="22860" cy="4571286"/>
          </a:xfrm>
          <a:prstGeom prst="roundRect">
            <a:avLst>
              <a:gd name="adj" fmla="val 322534"/>
            </a:avLst>
          </a:prstGeom>
          <a:solidFill>
            <a:srgbClr val="BDB8DF"/>
          </a:solidFill>
        </p:spPr>
        <p:txBody>
          <a:bodyPr/>
          <a:lstStyle>
            <a:defPPr/>
          </a:lstStyle>
          <a:p>
            <a:pPr/>
          </a:p>
        </p:txBody>
      </p:sp>
      <p:sp>
        <p:nvSpPr>
          <p:cNvPr id="5" name="Shape 2"/>
          <p:cNvSpPr/>
          <p:nvPr/>
        </p:nvSpPr>
        <p:spPr>
          <a:xfrm>
            <a:off x="6472773" y="1817846"/>
            <a:ext cx="526613" cy="22860"/>
          </a:xfrm>
          <a:prstGeom prst="roundRect">
            <a:avLst>
              <a:gd name="adj" fmla="val 322534"/>
            </a:avLst>
          </a:prstGeom>
          <a:solidFill>
            <a:srgbClr val="BDB8DF"/>
          </a:solidFill>
        </p:spPr>
        <p:txBody>
          <a:bodyPr/>
          <a:lstStyle>
            <a:defPPr/>
          </a:lstStyle>
          <a:p>
            <a:pPr/>
          </a:p>
        </p:txBody>
      </p:sp>
      <p:sp>
        <p:nvSpPr>
          <p:cNvPr id="6" name="Shape 3"/>
          <p:cNvSpPr/>
          <p:nvPr/>
        </p:nvSpPr>
        <p:spPr>
          <a:xfrm>
            <a:off x="6100703" y="1631871"/>
            <a:ext cx="394930" cy="394930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7" name="Text 4"/>
          <p:cNvSpPr/>
          <p:nvPr/>
        </p:nvSpPr>
        <p:spPr>
          <a:xfrm>
            <a:off x="6166485" y="1664732"/>
            <a:ext cx="263247" cy="32908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ctr">
              <a:lnSpc>
                <a:spcPts val="2050"/>
              </a:lnSpc>
              <a:buNone/>
            </a:pPr>
            <a:r>
              <a:rPr lang="en-US" sz="205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</a:t>
            </a:r>
            <a:endParaRPr lang="en-US" sz="2050">
              <a:latin typeface="Arimo"/>
              <a:ea typeface="Arimo"/>
              <a:cs typeface="Arimo"/>
            </a:endParaRPr>
          </a:p>
        </p:txBody>
      </p:sp>
      <p:sp>
        <p:nvSpPr>
          <p:cNvPr id="8" name="Text 5"/>
          <p:cNvSpPr/>
          <p:nvPr/>
        </p:nvSpPr>
        <p:spPr>
          <a:xfrm>
            <a:off x="7175897" y="1609963"/>
            <a:ext cx="2719626" cy="2742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150"/>
              </a:lnSpc>
              <a:buNone/>
            </a:pPr>
            <a:r>
              <a:rPr lang="en-US" sz="17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1852: Изобретение Фуко</a:t>
            </a:r>
            <a:endParaRPr lang="en-US" sz="1700">
              <a:latin typeface="Arimo"/>
              <a:ea typeface="Arimo"/>
              <a:cs typeface="Arimo"/>
            </a:endParaRPr>
          </a:p>
        </p:txBody>
      </p:sp>
      <p:sp>
        <p:nvSpPr>
          <p:cNvPr id="9" name="Text 6"/>
          <p:cNvSpPr/>
          <p:nvPr/>
        </p:nvSpPr>
        <p:spPr>
          <a:xfrm>
            <a:off x="7175897" y="1989415"/>
            <a:ext cx="6840141" cy="2807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00"/>
              </a:lnSpc>
              <a:buNone/>
            </a:pPr>
            <a:r>
              <a:rPr lang="en-US" sz="13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Жан Бернар Фуко создает первый гироскоп, демонстрируя вращение Земли.</a:t>
            </a:r>
            <a:endParaRPr lang="en-US" sz="1350">
              <a:latin typeface="Arimo"/>
              <a:ea typeface="Arimo"/>
              <a:cs typeface="Arimo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472773" y="3004542"/>
            <a:ext cx="526613" cy="22860"/>
          </a:xfrm>
          <a:prstGeom prst="roundRect">
            <a:avLst>
              <a:gd name="adj" fmla="val 322534"/>
            </a:avLst>
          </a:prstGeom>
          <a:solidFill>
            <a:srgbClr val="BDB8DF"/>
          </a:solidFill>
        </p:spPr>
        <p:txBody>
          <a:bodyPr/>
          <a:lstStyle>
            <a:defPPr/>
          </a:lstStyle>
          <a:p>
            <a:pPr/>
          </a:p>
        </p:txBody>
      </p:sp>
      <p:sp>
        <p:nvSpPr>
          <p:cNvPr id="11" name="Shape 8"/>
          <p:cNvSpPr/>
          <p:nvPr/>
        </p:nvSpPr>
        <p:spPr>
          <a:xfrm>
            <a:off x="6100703" y="2818567"/>
            <a:ext cx="394930" cy="394930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12" name="Text 9"/>
          <p:cNvSpPr/>
          <p:nvPr/>
        </p:nvSpPr>
        <p:spPr>
          <a:xfrm>
            <a:off x="6166485" y="2851428"/>
            <a:ext cx="263247" cy="32908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ctr">
              <a:lnSpc>
                <a:spcPts val="2050"/>
              </a:lnSpc>
              <a:buNone/>
            </a:pPr>
            <a:r>
              <a:rPr lang="en-US" sz="205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</a:t>
            </a:r>
            <a:endParaRPr lang="en-US" sz="20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175897" y="2796659"/>
            <a:ext cx="3285053" cy="2742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150"/>
              </a:lnSpc>
              <a:buNone/>
            </a:pPr>
            <a:r>
              <a:rPr lang="en-US" sz="17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Начало XX века: Гирокомпас</a:t>
            </a:r>
            <a:endParaRPr lang="en-US" sz="17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175897" y="3176111"/>
            <a:ext cx="6840141" cy="2807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00"/>
              </a:lnSpc>
              <a:buNone/>
            </a:pPr>
            <a:r>
              <a:rPr lang="en-US" sz="13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Разработка гирокомпаса для точной навигации на море.</a:t>
            </a:r>
            <a:endParaRPr lang="en-US" sz="13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472773" y="4191238"/>
            <a:ext cx="526613" cy="22860"/>
          </a:xfrm>
          <a:prstGeom prst="roundRect">
            <a:avLst>
              <a:gd name="adj" fmla="val 322534"/>
            </a:avLst>
          </a:prstGeom>
          <a:solidFill>
            <a:srgbClr val="BDB8DF"/>
          </a:solidFill>
        </p:spPr>
        <p:txBody>
          <a:bodyPr/>
          <a:lstStyle>
            <a:defPPr/>
          </a:lstStyle>
          <a:p>
            <a:pPr/>
          </a:p>
        </p:txBody>
      </p:sp>
      <p:sp>
        <p:nvSpPr>
          <p:cNvPr id="16" name="Shape 13"/>
          <p:cNvSpPr/>
          <p:nvPr/>
        </p:nvSpPr>
        <p:spPr>
          <a:xfrm>
            <a:off x="6100703" y="4005263"/>
            <a:ext cx="394930" cy="394930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17" name="Text 14"/>
          <p:cNvSpPr/>
          <p:nvPr/>
        </p:nvSpPr>
        <p:spPr>
          <a:xfrm>
            <a:off x="6166485" y="4038124"/>
            <a:ext cx="263247" cy="32908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ctr">
              <a:lnSpc>
                <a:spcPts val="2050"/>
              </a:lnSpc>
              <a:buNone/>
            </a:pPr>
            <a:r>
              <a:rPr lang="en-US" sz="205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3</a:t>
            </a:r>
            <a:endParaRPr lang="en-US" sz="20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175897" y="3983355"/>
            <a:ext cx="3168253" cy="2742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150"/>
              </a:lnSpc>
              <a:buNone/>
            </a:pPr>
            <a:r>
              <a:rPr lang="en-US" sz="17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Середина XX века: Авиация</a:t>
            </a:r>
            <a:endParaRPr lang="en-US" sz="17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175897" y="4362807"/>
            <a:ext cx="6840141" cy="2807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00"/>
              </a:lnSpc>
              <a:buNone/>
            </a:pPr>
            <a:r>
              <a:rPr lang="en-US" sz="13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Гироскопы внедряются в системы управления полетом и автопилоты самолетов.</a:t>
            </a:r>
            <a:endParaRPr lang="en-US" sz="13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6472773" y="5377934"/>
            <a:ext cx="526613" cy="22860"/>
          </a:xfrm>
          <a:prstGeom prst="roundRect">
            <a:avLst>
              <a:gd name="adj" fmla="val 322534"/>
            </a:avLst>
          </a:prstGeom>
          <a:solidFill>
            <a:srgbClr val="BDB8DF"/>
          </a:solidFill>
        </p:spPr>
        <p:txBody>
          <a:bodyPr/>
          <a:lstStyle>
            <a:defPPr/>
          </a:lstStyle>
          <a:p>
            <a:pPr/>
          </a:p>
        </p:txBody>
      </p:sp>
      <p:sp>
        <p:nvSpPr>
          <p:cNvPr id="21" name="Shape 18"/>
          <p:cNvSpPr/>
          <p:nvPr/>
        </p:nvSpPr>
        <p:spPr>
          <a:xfrm>
            <a:off x="6100703" y="5191958"/>
            <a:ext cx="394930" cy="394930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22" name="Text 19"/>
          <p:cNvSpPr/>
          <p:nvPr/>
        </p:nvSpPr>
        <p:spPr>
          <a:xfrm>
            <a:off x="6166485" y="5224820"/>
            <a:ext cx="263247" cy="32908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ctr">
              <a:lnSpc>
                <a:spcPts val="2050"/>
              </a:lnSpc>
              <a:buNone/>
            </a:pPr>
            <a:r>
              <a:rPr lang="en-US" sz="205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4</a:t>
            </a:r>
            <a:endParaRPr lang="en-US" sz="20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175897" y="5170051"/>
            <a:ext cx="2569250" cy="2742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150"/>
              </a:lnSpc>
              <a:buNone/>
            </a:pPr>
            <a:r>
              <a:rPr lang="en-US" sz="170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Конец XX века: Космос</a:t>
            </a:r>
            <a:endParaRPr lang="en-US" sz="17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175897" y="5549503"/>
            <a:ext cx="6840141" cy="2807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200"/>
              </a:lnSpc>
              <a:buNone/>
            </a:pPr>
            <a:r>
              <a:rPr lang="en-US" sz="13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Применение в ориентации спутников и космических аппаратов.</a:t>
            </a:r>
            <a:endParaRPr lang="en-US" sz="13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6100763" y="6203156"/>
            <a:ext cx="7915275" cy="14037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just">
              <a:lnSpc>
                <a:spcPts val="2200"/>
              </a:lnSpc>
              <a:buNone/>
            </a:pPr>
            <a:r>
              <a:rPr lang="en-US" sz="13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История гироскопа начинается в середине XIX века, когда Жан Бернар Фуко использовал его для демонстрации вращения Земли. Ранние применения были связаны с навигацией, особенно в морском деле, где гироскопы позволяли определять истинный север. С развитием авиации и космонавтики гироскопы стали незаменимыми элементами систем управления полетом и ориентации космических аппаратов.</a:t>
            </a:r>
            <a:endParaRPr lang="en-US" sz="13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 0"/>
          <p:cNvSpPr/>
          <p:nvPr/>
        </p:nvSpPr>
        <p:spPr>
          <a:xfrm>
            <a:off x="801410" y="1115292"/>
            <a:ext cx="828258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5550"/>
              </a:lnSpc>
              <a:buNone/>
            </a:pPr>
            <a:r>
              <a:rPr lang="en-US" sz="445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Принцип Работы Гироскопа</a:t>
            </a:r>
            <a:endParaRPr lang="en-US" sz="44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53030" y="2598376"/>
            <a:ext cx="5457111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750"/>
              </a:lnSpc>
              <a:buNone/>
            </a:pPr>
            <a:r>
              <a:rPr lang="en-US" sz="220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Закон сохранения углового момента</a:t>
            </a:r>
            <a:endParaRPr lang="en-US" sz="2200">
              <a:latin typeface="Arimo"/>
              <a:ea typeface="Arimo"/>
              <a:cs typeface="Arimo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64108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Основа работы гироскопа, обеспечивающая стабильность вращения.</a:t>
            </a:r>
            <a:endParaRPr lang="en-US" sz="17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55522" y="2648546"/>
            <a:ext cx="367188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750"/>
              </a:lnSpc>
              <a:buNone/>
            </a:pPr>
            <a:r>
              <a:rPr lang="en-US" sz="220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Механический гироскоп</a:t>
            </a:r>
            <a:endParaRPr lang="en-US" sz="22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55522" y="3380675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342900" indent="-342900" algn="l">
              <a:lnSpc>
                <a:spcPts val="2850"/>
              </a:lnSpc>
              <a:buSzTx/>
              <a:buChar char="•"/>
            </a:pP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Ротор: Вращающаяся часть.</a:t>
            </a:r>
            <a:endParaRPr lang="en-US" sz="17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55522" y="3779330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342900" indent="-342900" algn="l">
              <a:lnSpc>
                <a:spcPts val="2850"/>
              </a:lnSpc>
              <a:buSzTx/>
              <a:buChar char="•"/>
            </a:pP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Подвес: Обеспечивает свободу вращения.</a:t>
            </a:r>
            <a:endParaRPr lang="en-US" sz="17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55522" y="4194350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342900" indent="-342900" algn="l">
              <a:lnSpc>
                <a:spcPts val="2850"/>
              </a:lnSpc>
              <a:buSzTx/>
              <a:buChar char="•"/>
            </a:pP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Оси: Определяют направление вращения.</a:t>
            </a:r>
            <a:endParaRPr lang="en-US" sz="17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01410" y="5143873"/>
            <a:ext cx="13042821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just">
              <a:lnSpc>
                <a:spcPts val="2850"/>
              </a:lnSpc>
              <a:buNone/>
            </a:pP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основе работы гироскопа лежит закон сохранения углового момента. Вращающийся ротор гироскопа стремится сохранить свою ось вращения неизменной в пространстве, что позволяет определять ориентацию объекта, на котором он установлен. Механический гироскоп состоит из ротора, подвеса и осей, обеспечивающих свободу вращения ротора в различных плоскостях. Это создает инерциальную систему координат, необходимую для навигации.</a:t>
            </a:r>
            <a:endParaRPr lang="en-US" sz="17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 0"/>
          <p:cNvSpPr/>
          <p:nvPr/>
        </p:nvSpPr>
        <p:spPr>
          <a:xfrm>
            <a:off x="694730" y="705683"/>
            <a:ext cx="7754541" cy="12406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4850"/>
              </a:lnSpc>
              <a:buNone/>
            </a:pPr>
            <a:r>
              <a:rPr lang="en-US" sz="390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Механический гироскоп и его устройство</a:t>
            </a:r>
            <a:endParaRPr lang="en-US" sz="3900">
              <a:latin typeface="Arimo"/>
              <a:ea typeface="Arimo"/>
              <a:cs typeface="Arimo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94730" y="2243971"/>
            <a:ext cx="3778091" cy="1794034"/>
          </a:xfrm>
          <a:prstGeom prst="roundRect">
            <a:avLst>
              <a:gd name="adj" fmla="val 4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5" name="Text 2"/>
          <p:cNvSpPr/>
          <p:nvPr/>
        </p:nvSpPr>
        <p:spPr>
          <a:xfrm>
            <a:off x="900827" y="2450068"/>
            <a:ext cx="2481263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Ротор</a:t>
            </a:r>
            <a:endParaRPr lang="en-US" sz="1950">
              <a:latin typeface="Arimo"/>
              <a:ea typeface="Arimo"/>
              <a:cs typeface="Arimo"/>
            </a:endParaRPr>
          </a:p>
        </p:txBody>
      </p:sp>
      <p:sp>
        <p:nvSpPr>
          <p:cNvPr id="6" name="Text 3"/>
          <p:cNvSpPr/>
          <p:nvPr/>
        </p:nvSpPr>
        <p:spPr>
          <a:xfrm>
            <a:off x="900827" y="2879288"/>
            <a:ext cx="3365897" cy="635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Основной вращающийся элемент, обеспечивающий угловой момент.</a:t>
            </a:r>
            <a:endParaRPr lang="en-US" sz="1550">
              <a:latin typeface="Arimo"/>
              <a:ea typeface="Arimo"/>
              <a:cs typeface="Arimo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158083" y="2199084"/>
            <a:ext cx="3778091" cy="1794034"/>
          </a:xfrm>
          <a:prstGeom prst="roundRect">
            <a:avLst>
              <a:gd name="adj" fmla="val 4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8" name="Text 5"/>
          <p:cNvSpPr/>
          <p:nvPr/>
        </p:nvSpPr>
        <p:spPr>
          <a:xfrm>
            <a:off x="9561392" y="2450068"/>
            <a:ext cx="2481263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Подвес</a:t>
            </a:r>
            <a:endParaRPr lang="en-US" sz="19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623517" y="2778327"/>
            <a:ext cx="3365897" cy="9526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Система колец, позволяющая ротору свободно вращаться в разных направлениях.</a:t>
            </a:r>
            <a:endParaRPr lang="en-US" sz="15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94730" y="4236482"/>
            <a:ext cx="7754541" cy="1158954"/>
          </a:xfrm>
          <a:prstGeom prst="roundRect">
            <a:avLst>
              <a:gd name="adj" fmla="val 719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11" name="Text 8"/>
          <p:cNvSpPr/>
          <p:nvPr/>
        </p:nvSpPr>
        <p:spPr>
          <a:xfrm>
            <a:off x="900827" y="4442579"/>
            <a:ext cx="2481263" cy="3101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Оси</a:t>
            </a:r>
            <a:endParaRPr lang="en-US" sz="19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00827" y="4871799"/>
            <a:ext cx="7342346" cy="3175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Определяют ориентацию и направление вращения гироскопа.</a:t>
            </a:r>
            <a:endParaRPr lang="en-US" sz="15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94730" y="5618678"/>
            <a:ext cx="7754541" cy="19052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just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Механический гироскоп представляет собой сложное устройство, состоящее из нескольких ключевых компонентов. Ротор, вращающийся с высокой скоростью, обеспечивает угловой момент. Подвес, состоящий из нескольких колец, позволяет ротору свободно вращаться в разных направлениях, что необходимо для определения ориентации в пространстве. Оси определяют направление вращения гироскопа и используются для измерения угловых перемещений.</a:t>
            </a:r>
            <a:endParaRPr lang="en-US" sz="15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4" name="Рисунок 13" descr="Технологии изготовления гироскопов | Лазерные Компоненты">
            <a:extLst>
              <a:ext uri="{FF2B5EF4-FFF2-40B4-BE49-F238E27FC236}">
                <a16:creationId xmlns:a16="http://schemas.microsoft.com/office/drawing/2014/main" id="{22D5D992-AF34-4703-40BC-8B25E027B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605903"/>
            <a:ext cx="3578860" cy="250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164F8B-9728-979A-8263-B85EA7997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2728" y="5656897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05B8A9-9128-3DA7-D654-6DA8696D8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0353" y="4008843"/>
            <a:ext cx="1733550" cy="17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  <p:bldP spid="6" grpId="2"/>
      <p:bldP spid="8" grpId="3"/>
      <p:bldP spid="9" grpId="4"/>
      <p:bldP spid="11" grpId="5"/>
      <p:bldP spid="12" grpId="6"/>
      <p:bldP spid="13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 0"/>
          <p:cNvSpPr/>
          <p:nvPr/>
        </p:nvSpPr>
        <p:spPr>
          <a:xfrm>
            <a:off x="793790" y="960715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5550"/>
              </a:lnSpc>
              <a:buNone/>
            </a:pPr>
            <a:r>
              <a:rPr lang="en-US" sz="445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Типы Гироскопов</a:t>
            </a:r>
            <a:endParaRPr lang="en-US" sz="44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36470"/>
            <a:ext cx="2845594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750"/>
              </a:lnSpc>
              <a:buNone/>
            </a:pPr>
            <a:r>
              <a:rPr lang="en-US" sz="220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Механические гироскопы</a:t>
            </a:r>
            <a:endParaRPr lang="en-US" sz="22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171944"/>
            <a:ext cx="2845594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Классические гироскопы с вращающимся ротором. Точные, но громоздкие и требуют обслуживания.</a:t>
            </a:r>
            <a:endParaRPr lang="en-US" sz="17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200406" y="2236470"/>
            <a:ext cx="2845594" cy="1062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750"/>
              </a:lnSpc>
              <a:buNone/>
            </a:pPr>
            <a:r>
              <a:rPr lang="en-US" sz="220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Волоконно-оптические гироскопы (ВОГ)</a:t>
            </a:r>
            <a:endParaRPr lang="en-US" sz="22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114800" y="3458498"/>
            <a:ext cx="2931200" cy="18822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Используют </a:t>
            </a:r>
            <a:r>
              <a:rPr lang="ru-RU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эффект наложения </a:t>
            </a: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свет</a:t>
            </a:r>
            <a:r>
              <a:rPr lang="ru-RU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овых волн</a:t>
            </a: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для определения угловой скорости. Компактные и надежные.</a:t>
            </a:r>
            <a:endParaRPr lang="en-US" sz="17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607022" y="2236470"/>
            <a:ext cx="2845594" cy="1062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750"/>
              </a:lnSpc>
              <a:buNone/>
            </a:pPr>
            <a:r>
              <a:rPr lang="en-US" sz="220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Кольцевые лазерные гироскопы (КЛГ)</a:t>
            </a:r>
            <a:endParaRPr lang="en-US" sz="22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692628" y="3171944"/>
            <a:ext cx="2845594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850"/>
              </a:lnSpc>
              <a:buNone/>
            </a:pPr>
            <a:r>
              <a:rPr lang="ru-RU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основе лежит использование лазерных лучей</a:t>
            </a: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. Высокая точность, но более сложные и дорогие.</a:t>
            </a:r>
            <a:endParaRPr lang="en-US" sz="17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1013638" y="223647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750"/>
              </a:lnSpc>
              <a:buNone/>
            </a:pPr>
            <a:endParaRPr 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1013638" y="2817614"/>
            <a:ext cx="2845594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850"/>
              </a:lnSpc>
              <a:buNone/>
            </a:pPr>
            <a:endParaRPr lang="en-US" sz="17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5817156"/>
            <a:ext cx="13042821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just">
              <a:lnSpc>
                <a:spcPts val="2850"/>
              </a:lnSpc>
              <a:buNone/>
            </a:pPr>
            <a:r>
              <a:rPr lang="en-US" sz="17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Существует несколько типов гироскопов, каждый из которых обладает своими преимуществами и недостатками. Механические гироскопы обеспечивают высокую точность, но требуют регулярного обслуживания. Волоконно-оптические и кольцевые лазерные гироскопы отличаются компактностью и надежностью. </a:t>
            </a:r>
            <a:endParaRPr lang="en-US" sz="17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0683" y="706160"/>
            <a:ext cx="7742634" cy="12513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4900"/>
              </a:lnSpc>
              <a:buNone/>
            </a:pPr>
            <a:r>
              <a:rPr lang="en-US" sz="3900" b="1">
                <a:solidFill>
                  <a:srgbClr val="23197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Применение в Авиации и Космонавтике</a:t>
            </a:r>
            <a:endParaRPr lang="en-US" sz="390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00683" y="2482929"/>
            <a:ext cx="450413" cy="450413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92" y="2520434"/>
            <a:ext cx="300276" cy="37528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51240" y="2482929"/>
            <a:ext cx="2502575" cy="3127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450"/>
              </a:lnSpc>
              <a:buNone/>
            </a:pPr>
            <a:r>
              <a:rPr lang="en-US" sz="195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Автопилоты</a:t>
            </a:r>
            <a:endParaRPr lang="en-US" sz="19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351240" y="2915722"/>
            <a:ext cx="3120747" cy="6407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Обеспечивают автоматическое управление полетом.</a:t>
            </a:r>
            <a:endParaRPr lang="en-US" sz="15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4672132" y="2482929"/>
            <a:ext cx="450413" cy="450413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141" y="2520434"/>
            <a:ext cx="300276" cy="37528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322689" y="2482929"/>
            <a:ext cx="3072527" cy="3127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450"/>
              </a:lnSpc>
              <a:buNone/>
            </a:pPr>
            <a:r>
              <a:rPr lang="en-US" sz="195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Ориентация спутников</a:t>
            </a:r>
            <a:endParaRPr lang="en-US" sz="19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322689" y="2915722"/>
            <a:ext cx="3120747" cy="9611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Позволяют поддерживать точную ориентацию космических аппаратов.</a:t>
            </a:r>
            <a:endParaRPr lang="en-US" sz="15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700683" y="4302204"/>
            <a:ext cx="450413" cy="450413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>
            <a:defPPr/>
          </a:lstStyle>
          <a:p>
            <a:pPr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92" y="4339709"/>
            <a:ext cx="300276" cy="37528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351240" y="4302204"/>
            <a:ext cx="3142297" cy="3127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450"/>
              </a:lnSpc>
              <a:buNone/>
            </a:pPr>
            <a:r>
              <a:rPr lang="en-US" sz="1950" b="1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Системы стабилизации</a:t>
            </a:r>
            <a:endParaRPr lang="en-US" sz="19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351240" y="4734997"/>
            <a:ext cx="7092077" cy="320397"/>
          </a:xfrm>
          <a:prstGeom prst="rect">
            <a:avLst/>
          </a:prstGeom>
          <a:noFill/>
        </p:spPr>
        <p:txBody>
          <a:bodyPr wrap="none" lIns="0" tIns="0" rIns="0" bIns="0" rtlCol="0" anchor="t"/>
          <a:lstStyle>
            <a:defPPr/>
          </a:lstStyle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Улучшают устойчивость и управляемость самолетов и ракет.</a:t>
            </a:r>
            <a:endParaRPr lang="en-US" sz="15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700683" y="5280541"/>
            <a:ext cx="7742634" cy="22427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>
            <a:defPPr/>
          </a:lstStyle>
          <a:p>
            <a:pPr marL="0" indent="0" algn="just">
              <a:lnSpc>
                <a:spcPts val="2500"/>
              </a:lnSpc>
              <a:buNone/>
            </a:pPr>
            <a:r>
              <a:rPr lang="en-US" sz="1550">
                <a:solidFill>
                  <a:srgbClr val="2A2742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В авиации и космонавтике гироскопы играют критически важную роль. Они используются в автопилотах для автоматического управления полетом, в системах ориентации спутников для поддержания точного положения космических аппаратов, а также в системах стабилизации для улучшения устойчивости и управляемости самолетов и ракет. Примеры успешного применения включают системы управления полетом Boeing, ориентацию спутников SpaceX и навигационные системы ГЛОНАСС.</a:t>
            </a:r>
            <a:endParaRPr lang="en-US" sz="155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1.xml><?xml version="1.0" encoding="utf-8"?>
<p:tagLst xmlns:p="http://schemas.openxmlformats.org/presentationml/2006/main">
  <p:tag name="AS_UNIQUEID" val="11"/>
</p:tagLst>
</file>

<file path=ppt/tags/tag12.xml><?xml version="1.0" encoding="utf-8"?>
<p:tagLst xmlns:p="http://schemas.openxmlformats.org/presentationml/2006/main">
  <p:tag name="AS_UNIQUEID" val="12"/>
</p:tagLst>
</file>

<file path=ppt/tags/tag13.xml><?xml version="1.0" encoding="utf-8"?>
<p:tagLst xmlns:p="http://schemas.openxmlformats.org/presentationml/2006/main">
  <p:tag name="AS_UNIQUEID" val="13"/>
</p:tagLst>
</file>

<file path=ppt/tags/tag14.xml><?xml version="1.0" encoding="utf-8"?>
<p:tagLst xmlns:p="http://schemas.openxmlformats.org/presentationml/2006/main">
  <p:tag name="AS_UNIQUEID" val="14"/>
</p:tagLst>
</file>

<file path=ppt/tags/tag15.xml><?xml version="1.0" encoding="utf-8"?>
<p:tagLst xmlns:p="http://schemas.openxmlformats.org/presentationml/2006/main">
  <p:tag name="AS_UNIQUEID" val="15"/>
</p:tagLst>
</file>

<file path=ppt/tags/tag16.xml><?xml version="1.0" encoding="utf-8"?>
<p:tagLst xmlns:p="http://schemas.openxmlformats.org/presentationml/2006/main">
  <p:tag name="AS_UNIQUEID" val="16"/>
</p:tagLst>
</file>

<file path=ppt/tags/tag17.xml><?xml version="1.0" encoding="utf-8"?>
<p:tagLst xmlns:p="http://schemas.openxmlformats.org/presentationml/2006/main">
  <p:tag name="AS_UNIQUEID" val="17"/>
</p:tagLst>
</file>

<file path=ppt/tags/tag18.xml><?xml version="1.0" encoding="utf-8"?>
<p:tagLst xmlns:p="http://schemas.openxmlformats.org/presentationml/2006/main">
  <p:tag name="AS_UNIQUEID" val="18"/>
</p:tagLst>
</file>

<file path=ppt/tags/tag1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1.xml><?xml version="1.0" encoding="utf-8"?>
<p:tagLst xmlns:p="http://schemas.openxmlformats.org/presentationml/2006/main">
  <p:tag name="AS_UNIQUEID" val="21"/>
</p:tagLst>
</file>

<file path=ppt/tags/tag22.xml><?xml version="1.0" encoding="utf-8"?>
<p:tagLst xmlns:p="http://schemas.openxmlformats.org/presentationml/2006/main">
  <p:tag name="AS_UNIQUEID" val="22"/>
</p:tagLst>
</file>

<file path=ppt/tags/tag23.xml><?xml version="1.0" encoding="utf-8"?>
<p:tagLst xmlns:p="http://schemas.openxmlformats.org/presentationml/2006/main">
  <p:tag name="AS_UNIQUEID" val="23"/>
</p:tagLst>
</file>

<file path=ppt/tags/tag24.xml><?xml version="1.0" encoding="utf-8"?>
<p:tagLst xmlns:p="http://schemas.openxmlformats.org/presentationml/2006/main">
  <p:tag name="AS_UNIQUEID" val="24"/>
</p:tagLst>
</file>

<file path=ppt/tags/tag25.xml><?xml version="1.0" encoding="utf-8"?>
<p:tagLst xmlns:p="http://schemas.openxmlformats.org/presentationml/2006/main">
  <p:tag name="AS_UNIQUEID" val="25"/>
</p:tagLst>
</file>

<file path=ppt/tags/tag26.xml><?xml version="1.0" encoding="utf-8"?>
<p:tagLst xmlns:p="http://schemas.openxmlformats.org/presentationml/2006/main">
  <p:tag name="AS_UNIQUEID" val="26"/>
</p:tagLst>
</file>

<file path=ppt/tags/tag27.xml><?xml version="1.0" encoding="utf-8"?>
<p:tagLst xmlns:p="http://schemas.openxmlformats.org/presentationml/2006/main">
  <p:tag name="AS_UNIQUEID" val="27"/>
</p:tagLst>
</file>

<file path=ppt/tags/tag28.xml><?xml version="1.0" encoding="utf-8"?>
<p:tagLst xmlns:p="http://schemas.openxmlformats.org/presentationml/2006/main">
  <p:tag name="AS_UNIQUEID" val="28"/>
</p:tagLst>
</file>

<file path=ppt/tags/tag29.xml><?xml version="1.0" encoding="utf-8"?>
<p:tagLst xmlns:p="http://schemas.openxmlformats.org/presentationml/2006/main">
  <p:tag name="AS_UNIQUEID" val="29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1.xml><?xml version="1.0" encoding="utf-8"?>
<p:tagLst xmlns:p="http://schemas.openxmlformats.org/presentationml/2006/main">
  <p:tag name="AS_UNIQUEID" val="31"/>
</p:tagLst>
</file>

<file path=ppt/tags/tag32.xml><?xml version="1.0" encoding="utf-8"?>
<p:tagLst xmlns:p="http://schemas.openxmlformats.org/presentationml/2006/main">
  <p:tag name="AS_UNIQUEID" val="32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34"/>
</p:tagLst>
</file>

<file path=ppt/tags/tag35.xml><?xml version="1.0" encoding="utf-8"?>
<p:tagLst xmlns:p="http://schemas.openxmlformats.org/presentationml/2006/main">
  <p:tag name="AS_UNIQUEID" val="35"/>
</p:tagLst>
</file>

<file path=ppt/tags/tag36.xml><?xml version="1.0" encoding="utf-8"?>
<p:tagLst xmlns:p="http://schemas.openxmlformats.org/presentationml/2006/main">
  <p:tag name="AS_UNIQUEID" val="36"/>
</p:tagLst>
</file>

<file path=ppt/tags/tag37.xml><?xml version="1.0" encoding="utf-8"?>
<p:tagLst xmlns:p="http://schemas.openxmlformats.org/presentationml/2006/main">
  <p:tag name="AS_UNIQUEID" val="37"/>
</p:tagLst>
</file>

<file path=ppt/tags/tag38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4.xml><?xml version="1.0" encoding="utf-8"?>
<p:tagLst xmlns:p="http://schemas.openxmlformats.org/presentationml/2006/main">
  <p:tag name="AS_UNIQUEID" val="4"/>
</p:tagLst>
</file>

<file path=ppt/tags/tag5.xml><?xml version="1.0" encoding="utf-8"?>
<p:tagLst xmlns:p="http://schemas.openxmlformats.org/presentationml/2006/main">
  <p:tag name="AS_UNIQUEID" val="5"/>
</p:tagLst>
</file>

<file path=ppt/tags/tag6.xml><?xml version="1.0" encoding="utf-8"?>
<p:tagLst xmlns:p="http://schemas.openxmlformats.org/presentationml/2006/main">
  <p:tag name="AS_UNIQUEID" val="6"/>
</p:tagLst>
</file>

<file path=ppt/tags/tag7.xml><?xml version="1.0" encoding="utf-8"?>
<p:tagLst xmlns:p="http://schemas.openxmlformats.org/presentationml/2006/main">
  <p:tag name="AS_UNIQUEID" val="7"/>
</p:tagLst>
</file>

<file path=ppt/tags/tag8.xml><?xml version="1.0" encoding="utf-8"?>
<p:tagLst xmlns:p="http://schemas.openxmlformats.org/presentationml/2006/main">
  <p:tag name="AS_UNIQUEID" val="8"/>
</p:tagLst>
</file>

<file path=ppt/tags/tag9.xml><?xml version="1.0" encoding="utf-8"?>
<p:tagLst xmlns:p="http://schemas.openxmlformats.org/presentationml/2006/main">
  <p:tag name="AS_UNIQUEID" val="9"/>
</p:tagLst>
</file>

<file path=ppt/theme/theme1.xml><?xml version="1.0" encoding="utf-8"?>
<a:theme xmlns:r="http://schemas.openxmlformats.org/officeDocument/2006/relationships"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Arial"/>
        <a:cs typeface="Arial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Arial"/>
        <a:cs typeface="Arial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Facet</Template>
  <Company>PptxGenJS</Company>
  <PresentationFormat>Произвольный</PresentationFormat>
  <Paragraphs>129</Paragraphs>
  <Slides>18</Slides>
  <Notes>10</Notes>
  <TotalTime>226</TotalTime>
  <HiddenSlides>0</HiddenSlides>
  <MMClips>3</MMClips>
  <ScaleCrop>0</ScaleCrop>
  <HeadingPairs>
    <vt:vector baseType="variant" size="6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baseType="lpstr" size="28">
      <vt:lpstr>Arial</vt:lpstr>
      <vt:lpstr>Trebuchet MS</vt:lpstr>
      <vt:lpstr>Wingdings 3</vt:lpstr>
      <vt:lpstr>Aptos Display</vt:lpstr>
      <vt:lpstr>Aptos</vt:lpstr>
      <vt:lpstr>Calibri</vt:lpstr>
      <vt:lpstr>Arimo</vt:lpstr>
      <vt:lpstr>Times New Roman</vt:lpstr>
      <vt:lpstr>Outfit Extra Bold</vt:lpstr>
      <vt:lpstr>Аспект</vt:lpstr>
      <vt:lpstr>ИНДИВИДУАЛЬНЫЙ ИТОГОВЫЙ ПРОЕКТна тему «Гироскоп и его применение»</vt:lpstr>
      <vt:lpstr>PowerPoint Presentation</vt:lpstr>
      <vt:lpstr>Гироскоп и СШ №2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Эксперимент №1</vt:lpstr>
      <vt:lpstr>Эксперимент №2</vt:lpstr>
      <vt:lpstr>Эксперимент №3</vt:lpstr>
      <vt:lpstr>Реализация проекта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PptxGenJS Presentation</dc:title>
  <dc:creator>PptxGenJS</dc:creator>
  <cp:lastModifiedBy>Сергей Чурмасов</cp:lastModifiedBy>
  <cp:revision>11</cp:revision>
  <dcterms:created xsi:type="dcterms:W3CDTF">2025-03-27T14:44:03Z</dcterms:created>
  <dcterms:modified xsi:type="dcterms:W3CDTF">2025-05-05T06:15:10Z</dcterms:modified>
  <dc:subject>PptxGenJS Presentation</dc:subject>
</cp:coreProperties>
</file>